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343" r:id="rId3"/>
    <p:sldId id="299" r:id="rId4"/>
    <p:sldId id="331" r:id="rId5"/>
    <p:sldId id="300" r:id="rId6"/>
    <p:sldId id="335" r:id="rId7"/>
    <p:sldId id="332" r:id="rId8"/>
    <p:sldId id="341" r:id="rId9"/>
    <p:sldId id="337" r:id="rId10"/>
    <p:sldId id="342" r:id="rId11"/>
    <p:sldId id="340" r:id="rId12"/>
    <p:sldId id="344" r:id="rId13"/>
    <p:sldId id="345" r:id="rId14"/>
    <p:sldId id="356" r:id="rId15"/>
    <p:sldId id="346" r:id="rId16"/>
    <p:sldId id="347" r:id="rId17"/>
    <p:sldId id="348" r:id="rId18"/>
    <p:sldId id="355" r:id="rId19"/>
    <p:sldId id="349" r:id="rId20"/>
    <p:sldId id="350" r:id="rId21"/>
    <p:sldId id="357" r:id="rId22"/>
    <p:sldId id="351" r:id="rId23"/>
    <p:sldId id="354" r:id="rId24"/>
    <p:sldId id="352" r:id="rId25"/>
  </p:sldIdLst>
  <p:sldSz cx="20104100" cy="11309350"/>
  <p:notesSz cx="20104100" cy="113093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Quicksand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24" autoAdjust="0"/>
  </p:normalViewPr>
  <p:slideViewPr>
    <p:cSldViewPr snapToGrid="0">
      <p:cViewPr varScale="1">
        <p:scale>
          <a:sx n="89" d="100"/>
          <a:sy n="89" d="100"/>
        </p:scale>
        <p:origin x="81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FAC36-B06F-45C5-98F5-6E3940E80C6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07451C-8F0C-46E8-BB9D-EEAC9C5EA7B4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sz="2400" dirty="0">
              <a:latin typeface="Quicksand" panose="020B0604020202020204" charset="0"/>
            </a:rPr>
            <a:t>Write a test that fails.</a:t>
          </a:r>
        </a:p>
      </dgm:t>
    </dgm:pt>
    <dgm:pt modelId="{D741442A-F424-41F1-9C75-F4E03979C4BB}" type="parTrans" cxnId="{CAE33026-C6D0-41CC-A6DC-3A3DD4F52C71}">
      <dgm:prSet/>
      <dgm:spPr/>
      <dgm:t>
        <a:bodyPr/>
        <a:lstStyle/>
        <a:p>
          <a:endParaRPr lang="en-GB"/>
        </a:p>
      </dgm:t>
    </dgm:pt>
    <dgm:pt modelId="{37F7AAE1-B181-4D35-85D8-0D0C54147F51}" type="sibTrans" cxnId="{CAE33026-C6D0-41CC-A6DC-3A3DD4F52C71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993DF55-2768-4BFB-ADFC-32188DD3AFB5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gm:t>
    </dgm:pt>
    <dgm:pt modelId="{177F763B-E571-4EC5-9E0A-57597BC4C508}" type="sibTrans" cxnId="{530C7E9B-ACC6-4D99-9A41-2FA5DCD02EE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3E703F4B-B8BA-41CE-A2F2-BC9048F5DA34}" type="parTrans" cxnId="{530C7E9B-ACC6-4D99-9A41-2FA5DCD02EEA}">
      <dgm:prSet/>
      <dgm:spPr/>
      <dgm:t>
        <a:bodyPr/>
        <a:lstStyle/>
        <a:p>
          <a:endParaRPr lang="en-GB"/>
        </a:p>
      </dgm:t>
    </dgm:pt>
    <dgm:pt modelId="{24549E34-6654-49F4-A582-675D59698881}" type="pres">
      <dgm:prSet presAssocID="{9D0FAC36-B06F-45C5-98F5-6E3940E80C6A}" presName="cycle" presStyleCnt="0">
        <dgm:presLayoutVars>
          <dgm:dir/>
          <dgm:resizeHandles val="exact"/>
        </dgm:presLayoutVars>
      </dgm:prSet>
      <dgm:spPr/>
    </dgm:pt>
    <dgm:pt modelId="{B385CBB0-EE78-4D4C-BF2D-F92C81EBF634}" type="pres">
      <dgm:prSet presAssocID="{6207451C-8F0C-46E8-BB9D-EEAC9C5EA7B4}" presName="node" presStyleLbl="node1" presStyleIdx="0" presStyleCnt="2" custScaleY="40558" custRadScaleRad="75090" custRadScaleInc="-2365">
        <dgm:presLayoutVars>
          <dgm:bulletEnabled val="1"/>
        </dgm:presLayoutVars>
      </dgm:prSet>
      <dgm:spPr/>
    </dgm:pt>
    <dgm:pt modelId="{ECD64DD0-BAFA-473E-AD7D-ED074CB98A28}" type="pres">
      <dgm:prSet presAssocID="{6207451C-8F0C-46E8-BB9D-EEAC9C5EA7B4}" presName="spNode" presStyleCnt="0"/>
      <dgm:spPr/>
    </dgm:pt>
    <dgm:pt modelId="{6B4B0A9D-3E7F-4FA5-8F46-D2E750D7F614}" type="pres">
      <dgm:prSet presAssocID="{37F7AAE1-B181-4D35-85D8-0D0C54147F51}" presName="sibTrans" presStyleLbl="sibTrans1D1" presStyleIdx="0" presStyleCnt="2"/>
      <dgm:spPr/>
    </dgm:pt>
    <dgm:pt modelId="{5E82A651-477C-4338-8E4B-B6D269BB952C}" type="pres">
      <dgm:prSet presAssocID="{B993DF55-2768-4BFB-ADFC-32188DD3AFB5}" presName="node" presStyleLbl="node1" presStyleIdx="1" presStyleCnt="2" custScaleY="40558" custRadScaleRad="166955" custRadScaleInc="1064">
        <dgm:presLayoutVars>
          <dgm:bulletEnabled val="1"/>
        </dgm:presLayoutVars>
      </dgm:prSet>
      <dgm:spPr/>
    </dgm:pt>
    <dgm:pt modelId="{D149B7BF-4F7A-446C-9A25-51CB4CFFD03C}" type="pres">
      <dgm:prSet presAssocID="{B993DF55-2768-4BFB-ADFC-32188DD3AFB5}" presName="spNode" presStyleCnt="0"/>
      <dgm:spPr/>
    </dgm:pt>
    <dgm:pt modelId="{88D83082-7A5B-44AB-A11E-30B9E3313153}" type="pres">
      <dgm:prSet presAssocID="{177F763B-E571-4EC5-9E0A-57597BC4C508}" presName="sibTrans" presStyleLbl="sibTrans1D1" presStyleIdx="1" presStyleCnt="2"/>
      <dgm:spPr/>
    </dgm:pt>
  </dgm:ptLst>
  <dgm:cxnLst>
    <dgm:cxn modelId="{CAE33026-C6D0-41CC-A6DC-3A3DD4F52C71}" srcId="{9D0FAC36-B06F-45C5-98F5-6E3940E80C6A}" destId="{6207451C-8F0C-46E8-BB9D-EEAC9C5EA7B4}" srcOrd="0" destOrd="0" parTransId="{D741442A-F424-41F1-9C75-F4E03979C4BB}" sibTransId="{37F7AAE1-B181-4D35-85D8-0D0C54147F51}"/>
    <dgm:cxn modelId="{6F6CA35B-9209-48E9-B5C9-FD49D5747E5E}" type="presOf" srcId="{6207451C-8F0C-46E8-BB9D-EEAC9C5EA7B4}" destId="{B385CBB0-EE78-4D4C-BF2D-F92C81EBF634}" srcOrd="0" destOrd="0" presId="urn:microsoft.com/office/officeart/2005/8/layout/cycle5"/>
    <dgm:cxn modelId="{47285467-677C-40E8-BA11-6716A0D50F4C}" type="presOf" srcId="{37F7AAE1-B181-4D35-85D8-0D0C54147F51}" destId="{6B4B0A9D-3E7F-4FA5-8F46-D2E750D7F614}" srcOrd="0" destOrd="0" presId="urn:microsoft.com/office/officeart/2005/8/layout/cycle5"/>
    <dgm:cxn modelId="{530C7E9B-ACC6-4D99-9A41-2FA5DCD02EEA}" srcId="{9D0FAC36-B06F-45C5-98F5-6E3940E80C6A}" destId="{B993DF55-2768-4BFB-ADFC-32188DD3AFB5}" srcOrd="1" destOrd="0" parTransId="{3E703F4B-B8BA-41CE-A2F2-BC9048F5DA34}" sibTransId="{177F763B-E571-4EC5-9E0A-57597BC4C508}"/>
    <dgm:cxn modelId="{5D14CDB8-25CA-4CBE-9395-E637DA8FB498}" type="presOf" srcId="{9D0FAC36-B06F-45C5-98F5-6E3940E80C6A}" destId="{24549E34-6654-49F4-A582-675D59698881}" srcOrd="0" destOrd="0" presId="urn:microsoft.com/office/officeart/2005/8/layout/cycle5"/>
    <dgm:cxn modelId="{378BD8D3-35FB-45C0-BADE-9B1719D52979}" type="presOf" srcId="{177F763B-E571-4EC5-9E0A-57597BC4C508}" destId="{88D83082-7A5B-44AB-A11E-30B9E3313153}" srcOrd="0" destOrd="0" presId="urn:microsoft.com/office/officeart/2005/8/layout/cycle5"/>
    <dgm:cxn modelId="{49EEB1EC-F65B-4AF8-8A45-0182D27D0BAD}" type="presOf" srcId="{B993DF55-2768-4BFB-ADFC-32188DD3AFB5}" destId="{5E82A651-477C-4338-8E4B-B6D269BB952C}" srcOrd="0" destOrd="0" presId="urn:microsoft.com/office/officeart/2005/8/layout/cycle5"/>
    <dgm:cxn modelId="{F7FAF19D-C411-4A64-A76F-57A453EF0660}" type="presParOf" srcId="{24549E34-6654-49F4-A582-675D59698881}" destId="{B385CBB0-EE78-4D4C-BF2D-F92C81EBF634}" srcOrd="0" destOrd="0" presId="urn:microsoft.com/office/officeart/2005/8/layout/cycle5"/>
    <dgm:cxn modelId="{ECBB5AD6-DEE2-4F21-A17D-33FB0F6E24BE}" type="presParOf" srcId="{24549E34-6654-49F4-A582-675D59698881}" destId="{ECD64DD0-BAFA-473E-AD7D-ED074CB98A28}" srcOrd="1" destOrd="0" presId="urn:microsoft.com/office/officeart/2005/8/layout/cycle5"/>
    <dgm:cxn modelId="{8BF4562B-1DB4-40E9-9C4C-A6FBDB06E2CF}" type="presParOf" srcId="{24549E34-6654-49F4-A582-675D59698881}" destId="{6B4B0A9D-3E7F-4FA5-8F46-D2E750D7F614}" srcOrd="2" destOrd="0" presId="urn:microsoft.com/office/officeart/2005/8/layout/cycle5"/>
    <dgm:cxn modelId="{0E0615FE-B161-4DE2-A4BD-B1817A20D75A}" type="presParOf" srcId="{24549E34-6654-49F4-A582-675D59698881}" destId="{5E82A651-477C-4338-8E4B-B6D269BB952C}" srcOrd="3" destOrd="0" presId="urn:microsoft.com/office/officeart/2005/8/layout/cycle5"/>
    <dgm:cxn modelId="{E8F6294C-DDCE-4735-B1C8-0DD73D4F55B5}" type="presParOf" srcId="{24549E34-6654-49F4-A582-675D59698881}" destId="{D149B7BF-4F7A-446C-9A25-51CB4CFFD03C}" srcOrd="4" destOrd="0" presId="urn:microsoft.com/office/officeart/2005/8/layout/cycle5"/>
    <dgm:cxn modelId="{8C207DAC-68AE-4415-9979-5E2E821BF0C8}" type="presParOf" srcId="{24549E34-6654-49F4-A582-675D59698881}" destId="{88D83082-7A5B-44AB-A11E-30B9E3313153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5CBB0-EE78-4D4C-BF2D-F92C81EBF634}">
      <dsp:nvSpPr>
        <dsp:cNvPr id="0" name=""/>
        <dsp:cNvSpPr/>
      </dsp:nvSpPr>
      <dsp:spPr>
        <a:xfrm>
          <a:off x="2659847" y="288449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Quicksand" panose="020B0604020202020204" charset="0"/>
            </a:rPr>
            <a:t>Write a test that fails.</a:t>
          </a:r>
        </a:p>
      </dsp:txBody>
      <dsp:txXfrm>
        <a:off x="2727247" y="2951894"/>
        <a:ext cx="5102495" cy="1245892"/>
      </dsp:txXfrm>
    </dsp:sp>
    <dsp:sp modelId="{6B4B0A9D-3E7F-4FA5-8F46-D2E750D7F614}">
      <dsp:nvSpPr>
        <dsp:cNvPr id="0" name=""/>
        <dsp:cNvSpPr/>
      </dsp:nvSpPr>
      <dsp:spPr>
        <a:xfrm>
          <a:off x="5373269" y="-545319"/>
          <a:ext cx="6859647" cy="6859647"/>
        </a:xfrm>
        <a:custGeom>
          <a:avLst/>
          <a:gdLst/>
          <a:ahLst/>
          <a:cxnLst/>
          <a:rect l="0" t="0" r="0" b="0"/>
          <a:pathLst>
            <a:path>
              <a:moveTo>
                <a:pt x="270750" y="2094178"/>
              </a:moveTo>
              <a:arcTo wR="3429823" hR="3429823" stAng="121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2A651-477C-4338-8E4B-B6D269BB952C}">
      <dsp:nvSpPr>
        <dsp:cNvPr id="0" name=""/>
        <dsp:cNvSpPr/>
      </dsp:nvSpPr>
      <dsp:spPr>
        <a:xfrm>
          <a:off x="9656132" y="2884514"/>
          <a:ext cx="5237295" cy="1380692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Quicksand" panose="020B0604020202020204" charset="0"/>
              <a:ea typeface="+mn-ea"/>
              <a:cs typeface="+mn-cs"/>
            </a:rPr>
            <a:t>Write code to make the test pass.</a:t>
          </a:r>
        </a:p>
      </dsp:txBody>
      <dsp:txXfrm>
        <a:off x="9723532" y="2951914"/>
        <a:ext cx="5102495" cy="1245892"/>
      </dsp:txXfrm>
    </dsp:sp>
    <dsp:sp modelId="{88D83082-7A5B-44AB-A11E-30B9E3313153}">
      <dsp:nvSpPr>
        <dsp:cNvPr id="0" name=""/>
        <dsp:cNvSpPr/>
      </dsp:nvSpPr>
      <dsp:spPr>
        <a:xfrm>
          <a:off x="5409346" y="861184"/>
          <a:ext cx="6808026" cy="6808026"/>
        </a:xfrm>
        <a:custGeom>
          <a:avLst/>
          <a:gdLst/>
          <a:ahLst/>
          <a:cxnLst/>
          <a:rect l="0" t="0" r="0" b="0"/>
          <a:pathLst>
            <a:path>
              <a:moveTo>
                <a:pt x="6539312" y="4729607"/>
              </a:moveTo>
              <a:arcTo wR="3404013" hR="3404013" stAng="1375109" swAng="8049803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change of text and/or images</a:t>
            </a:r>
            <a:endParaRPr sz="1400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textbox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or copy/paste your story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Pasting text should be done with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Mac: Command + Control + V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Windows: On Home tab use the Paste pulldown and choose Paste special… than choose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Unformated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(https://nutsandboltsspeedtraining.com/powerpoint-tutorials/paste-special-powerpoint/)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your text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‘Tab’ on your keyboard to go to the next preset text style. We have 9 different styles on regular Text placeholders (Heading placeholders are always in 1 style)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blue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turquoise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Subheading </a:t>
            </a:r>
            <a:r>
              <a:rPr lang="en-US" dirty="0" err="1"/>
              <a:t>QuickSand</a:t>
            </a:r>
            <a:r>
              <a:rPr lang="en-US" dirty="0"/>
              <a:t> Bold white 32 / 42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blue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Body text </a:t>
            </a:r>
            <a:r>
              <a:rPr lang="en-US" dirty="0" err="1"/>
              <a:t>Muli</a:t>
            </a:r>
            <a:r>
              <a:rPr lang="en-US" dirty="0"/>
              <a:t> Light white 28 / 38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blue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Bullet </a:t>
            </a:r>
            <a:r>
              <a:rPr lang="en-US" dirty="0" err="1"/>
              <a:t>Muli</a:t>
            </a:r>
            <a:r>
              <a:rPr lang="en-US" dirty="0"/>
              <a:t> Light white 28 / 48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QuickSand</a:t>
            </a:r>
            <a:r>
              <a:rPr lang="en-US" dirty="0"/>
              <a:t> Regular turquoise 34 / 40 </a:t>
            </a:r>
            <a:r>
              <a:rPr lang="en-US" dirty="0" err="1"/>
              <a:t>pt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Quote </a:t>
            </a:r>
            <a:r>
              <a:rPr lang="en-US" dirty="0" err="1"/>
              <a:t>QuickSabd</a:t>
            </a:r>
            <a:r>
              <a:rPr lang="en-US" dirty="0"/>
              <a:t> Regular white 34 / 40 </a:t>
            </a:r>
            <a:r>
              <a:rPr lang="en-US" dirty="0" err="1"/>
              <a:t>pt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‘Shift Tab’ to go to the previous style! 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footer Testing for Data Science by going to the Insert tab, than choose Header &amp; Footer, than check footer, and fill your title. Press Apply to all!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presentation date by going to the insert tab, than choose Date &amp; Time, than check date &amp; time, choose format. Press Apply to all! (Date is only present on presentation title slide, uncheck in Date &amp; Time if you do not want a date on this slide!)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many pages you can change the background image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i.e.Presentation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slide): format background: insert image from file. Choose your picture from the Assets folder!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content slides with a visual: change the default visual: format background: insert image from file (assets folder). Choose your picture! Possible change position by changing the offset percentages</a:t>
            </a:r>
            <a:endParaRPr dirty="0"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should not dependent on external factors.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of </a:t>
            </a:r>
            <a:r>
              <a:rPr lang="en-GB" dirty="0" err="1"/>
              <a:t>monkeypatching</a:t>
            </a:r>
            <a:r>
              <a:rPr lang="en-GB" dirty="0"/>
              <a:t> </a:t>
            </a:r>
            <a:r>
              <a:rPr lang="en-GB" dirty="0" err="1"/>
              <a:t>gridsearch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19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85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Only test your own code!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17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Super </a:t>
            </a:r>
            <a:r>
              <a:rPr lang="en-GB" dirty="0" err="1"/>
              <a:t>kleine</a:t>
            </a:r>
            <a:r>
              <a:rPr lang="en-GB" dirty="0"/>
              <a:t> loop, </a:t>
            </a:r>
            <a:r>
              <a:rPr lang="en-GB" dirty="0" err="1"/>
              <a:t>lijkt</a:t>
            </a:r>
            <a:r>
              <a:rPr lang="en-GB" dirty="0"/>
              <a:t> </a:t>
            </a:r>
            <a:r>
              <a:rPr lang="en-GB" dirty="0" err="1"/>
              <a:t>vervelend</a:t>
            </a:r>
            <a:r>
              <a:rPr lang="en-GB" dirty="0"/>
              <a:t>, maar je </a:t>
            </a:r>
            <a:r>
              <a:rPr lang="en-GB" dirty="0" err="1"/>
              <a:t>productie</a:t>
            </a:r>
            <a:r>
              <a:rPr lang="en-GB" dirty="0"/>
              <a:t> code </a:t>
            </a:r>
            <a:r>
              <a:rPr lang="en-GB" dirty="0" err="1"/>
              <a:t>sloot</a:t>
            </a:r>
            <a:r>
              <a:rPr lang="en-GB" dirty="0"/>
              <a:t> 1 </a:t>
            </a:r>
            <a:r>
              <a:rPr lang="en-GB" dirty="0" err="1"/>
              <a:t>minuut</a:t>
            </a:r>
            <a:r>
              <a:rPr lang="en-GB" dirty="0"/>
              <a:t> </a:t>
            </a:r>
            <a:r>
              <a:rPr lang="en-GB" dirty="0" err="1"/>
              <a:t>geleden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je tests. De </a:t>
            </a:r>
            <a:r>
              <a:rPr lang="en-GB" u="sng" dirty="0" err="1"/>
              <a:t>volledige</a:t>
            </a:r>
            <a:r>
              <a:rPr lang="en-GB" dirty="0"/>
              <a:t> </a:t>
            </a:r>
            <a:r>
              <a:rPr lang="en-GB" dirty="0" err="1"/>
              <a:t>functionaliteit</a:t>
            </a:r>
            <a:r>
              <a:rPr lang="en-GB" dirty="0"/>
              <a:t> is </a:t>
            </a:r>
            <a:r>
              <a:rPr lang="en-GB" dirty="0" err="1"/>
              <a:t>beschreven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beantwoord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direct de </a:t>
            </a:r>
            <a:r>
              <a:rPr lang="en-GB" dirty="0" err="1"/>
              <a:t>vraag</a:t>
            </a:r>
            <a:r>
              <a:rPr lang="en-GB" dirty="0"/>
              <a:t>: </a:t>
            </a:r>
            <a:r>
              <a:rPr lang="en-GB" dirty="0" err="1"/>
              <a:t>hoeveel</a:t>
            </a:r>
            <a:r>
              <a:rPr lang="en-GB" dirty="0"/>
              <a:t> tests </a:t>
            </a:r>
            <a:r>
              <a:rPr lang="en-GB" dirty="0" err="1"/>
              <a:t>moet</a:t>
            </a:r>
            <a:r>
              <a:rPr lang="en-GB" dirty="0"/>
              <a:t> je </a:t>
            </a:r>
            <a:r>
              <a:rPr lang="en-GB" dirty="0" err="1"/>
              <a:t>schrijven</a:t>
            </a:r>
            <a:r>
              <a:rPr lang="en-GB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</a:t>
            </a:r>
            <a:r>
              <a:rPr lang="en-GB" dirty="0" err="1"/>
              <a:t>geeft</a:t>
            </a:r>
            <a:r>
              <a:rPr lang="en-GB" dirty="0"/>
              <a:t> je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volledig</a:t>
            </a:r>
            <a:r>
              <a:rPr lang="en-GB" dirty="0"/>
              <a:t> </a:t>
            </a:r>
            <a:r>
              <a:rPr lang="en-GB" dirty="0" err="1"/>
              <a:t>vertrouwen</a:t>
            </a:r>
            <a:r>
              <a:rPr lang="en-GB" dirty="0"/>
              <a:t> in je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Het is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iets</a:t>
            </a:r>
            <a:r>
              <a:rPr lang="en-GB" dirty="0"/>
              <a:t> wat je van de </a:t>
            </a:r>
            <a:r>
              <a:rPr lang="en-GB" dirty="0" err="1"/>
              <a:t>een</a:t>
            </a:r>
            <a:r>
              <a:rPr lang="en-GB" dirty="0"/>
              <a:t> op de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, maar </a:t>
            </a:r>
            <a:r>
              <a:rPr lang="en-GB" dirty="0" err="1"/>
              <a:t>iets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oefenen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uiteindelijk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toepassen</a:t>
            </a:r>
            <a:r>
              <a:rPr lang="en-GB" dirty="0"/>
              <a:t> in je </a:t>
            </a:r>
            <a:r>
              <a:rPr lang="en-GB" dirty="0" err="1"/>
              <a:t>werk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-&gt; </a:t>
            </a:r>
            <a:r>
              <a:rPr lang="en-GB" dirty="0" err="1"/>
              <a:t>aansturen</a:t>
            </a:r>
            <a:r>
              <a:rPr lang="en-GB" dirty="0"/>
              <a:t> op requirements.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6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Terugkomen</a:t>
            </a:r>
            <a:r>
              <a:rPr lang="en-GB" dirty="0"/>
              <a:t> op </a:t>
            </a:r>
            <a:r>
              <a:rPr lang="en-GB" dirty="0" err="1"/>
              <a:t>uitleg</a:t>
            </a:r>
            <a:r>
              <a:rPr lang="en-GB" dirty="0"/>
              <a:t> van </a:t>
            </a:r>
            <a:r>
              <a:rPr lang="en-GB" dirty="0" err="1"/>
              <a:t>ttd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364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Every </a:t>
            </a:r>
            <a:r>
              <a:rPr lang="en-GB" dirty="0" err="1"/>
              <a:t>teammember</a:t>
            </a:r>
            <a:r>
              <a:rPr lang="en-GB" dirty="0"/>
              <a:t> should be able to run the tests locally, independent of their setup.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 pre-commit hook (</a:t>
            </a:r>
            <a:r>
              <a:rPr lang="en-GB" dirty="0" err="1"/>
              <a:t>pushen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zo </a:t>
            </a:r>
            <a:r>
              <a:rPr lang="en-GB" dirty="0" err="1"/>
              <a:t>laagdrempelig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67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azure dev 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example in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actionsx</a:t>
            </a: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591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 how dummy_data.csv is created in repo. Creates webpage, because we don’t want to rely on internet connection, or changes from other resources. Tests are repeatable.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72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Mappenstructuur (welke keuzes kun je hierin maken)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discovery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(bestanden, functies, classes,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Conftest.py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Markers, fixtures, parametrize, (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error_handling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tmp_path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Pyproject.toml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3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Third party vs built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Nose is an extension of </a:t>
            </a:r>
            <a:r>
              <a:rPr lang="en-GB" dirty="0" err="1"/>
              <a:t>unittest</a:t>
            </a:r>
            <a:r>
              <a:rPr lang="en-GB" dirty="0"/>
              <a:t>. Nose recommends to use Nose2, and Nose2 recommends to use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Unittest</a:t>
            </a:r>
            <a:r>
              <a:rPr lang="en-GB" dirty="0"/>
              <a:t> is built in, but you can pip install some new functionality with unittest2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9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Unreadable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Limits test 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Verry little functionality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can run </a:t>
            </a:r>
            <a:r>
              <a:rPr lang="en-GB" dirty="0" err="1"/>
              <a:t>doctests</a:t>
            </a:r>
            <a:r>
              <a:rPr lang="en-GB" dirty="0"/>
              <a:t> with </a:t>
            </a:r>
            <a:r>
              <a:rPr lang="en-GB" dirty="0" err="1"/>
              <a:t>pytest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910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Xunit</a:t>
            </a:r>
            <a:r>
              <a:rPr lang="en-GB" dirty="0"/>
              <a:t> style of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assertions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Pytest</a:t>
            </a:r>
            <a:r>
              <a:rPr lang="en-GB" dirty="0"/>
              <a:t> can run </a:t>
            </a:r>
            <a:r>
              <a:rPr lang="en-GB" dirty="0" err="1"/>
              <a:t>unittest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parametrizing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Different fixture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2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hope I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convinced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 of tests. But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worried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it.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bennefits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Tests?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tests,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meassure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coverage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pytest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nl-NL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buFont typeface="Wingdings" panose="05000000000000000000" pitchFamily="2" charset="2"/>
              <a:buChar char=""/>
            </a:pP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pytest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-report html --</a:t>
            </a:r>
            <a:r>
              <a:rPr lang="en-GB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62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 the guidelines with your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Mutation testing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Test_driven</a:t>
            </a:r>
            <a:r>
              <a:rPr lang="en-GB" dirty="0"/>
              <a:t>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1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less time it takes to run tests, the more you will press that button to test your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durations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Read through them, and remember 1 you think is most useful.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47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 tests repeatable.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Only test your own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object and attribute parameters of </a:t>
            </a:r>
            <a:r>
              <a:rPr lang="en-GB" dirty="0" err="1"/>
              <a:t>monkey_patch</a:t>
            </a:r>
            <a:r>
              <a:rPr lang="en-GB" dirty="0"/>
              <a:t>.</a:t>
            </a:r>
          </a:p>
        </p:txBody>
      </p:sp>
      <p:sp>
        <p:nvSpPr>
          <p:cNvPr id="437" name="Google Shape;4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4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adient)" preserve="1">
  <p:cSld name="Title (gradient 2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marR="0" lvl="2" indent="-2286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marL="1828800" lvl="3" indent="-2286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marL="2286000" lvl="4" indent="-2286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marL="2743200" lvl="5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marL="3200400" lvl="6" indent="-302895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marL="3657600" lvl="7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marL="4114800" lvl="8" indent="-228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9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Empty (white)">
  <p:cSld name="Content - Empty (white)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cover (blue)">
  <p:cSld name="Backcover (blue)">
    <p:bg>
      <p:bgPr>
        <a:solidFill>
          <a:srgbClr val="0C2749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145" name="Google Shape;145;p20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+31 (0)168 479294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148" name="Google Shape;148;p20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info@bigdatarepublic.nl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151" name="Google Shape;151;p20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Coltbaan 4C, 3439 NG Nieuwegein, The Netherlands</a:t>
              </a:r>
              <a:endParaRPr sz="1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sz="18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2286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sz="3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228600" algn="l" rtl="0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Muli"/>
              <a:buNone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 sz="28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sz="2800" b="0" i="0" u="none" strike="noStrike" cap="non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417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sz="2800" b="0" i="1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sz="3400" b="0" i="0" u="none" strike="noStrike" cap="non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228600" algn="l" rtl="0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sz="3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8" r:id="rId3"/>
    <p:sldLayoutId id="2147483665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22">
            <a:extLst>
              <a:ext uri="{FF2B5EF4-FFF2-40B4-BE49-F238E27FC236}">
                <a16:creationId xmlns:a16="http://schemas.microsoft.com/office/drawing/2014/main" id="{9BC6E72F-D8DE-478A-83A4-C19EB288840B}"/>
              </a:ext>
            </a:extLst>
          </p:cNvPr>
          <p:cNvSpPr txBox="1">
            <a:spLocks/>
          </p:cNvSpPr>
          <p:nvPr/>
        </p:nvSpPr>
        <p:spPr>
          <a:xfrm>
            <a:off x="4079903" y="8117143"/>
            <a:ext cx="1194429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lnSpc>
                <a:spcPct val="131250"/>
              </a:lnSpc>
              <a:buSzPts val="2080"/>
              <a:buFont typeface="Quicksand"/>
              <a:buNone/>
            </a:pPr>
            <a:r>
              <a:rPr lang="en-US" sz="4800" b="1" dirty="0">
                <a:solidFill>
                  <a:schemeClr val="bg1"/>
                </a:solidFill>
                <a:latin typeface="Quicksand" panose="020B0604020202020204" charset="0"/>
              </a:rPr>
              <a:t>Testing for 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4865522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9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900000" y="2159998"/>
            <a:ext cx="18306001" cy="880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Tell test-runner where your tests are located</a:t>
            </a:r>
          </a:p>
          <a:p>
            <a:r>
              <a:rPr lang="en-GB" sz="3600" b="0" i="0" dirty="0">
                <a:solidFill>
                  <a:srgbClr val="CC7832"/>
                </a:solidFill>
                <a:latin typeface="JetBrains Mono"/>
              </a:rPr>
              <a:t>	</a:t>
            </a:r>
            <a:r>
              <a:rPr lang="en-GB" sz="2000" b="0" i="0" dirty="0" err="1">
                <a:solidFill>
                  <a:srgbClr val="CC7832"/>
                </a:solidFill>
                <a:latin typeface="Consolas" panose="020B0609020204030204" pitchFamily="49" charset="0"/>
              </a:rPr>
              <a:t>testpaths</a:t>
            </a:r>
            <a:r>
              <a:rPr lang="en-GB" sz="2000" b="0" i="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= [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	</a:t>
            </a:r>
            <a:r>
              <a:rPr lang="en-GB" sz="2000" b="0" i="0" dirty="0">
                <a:solidFill>
                  <a:srgbClr val="6A8759"/>
                </a:solidFill>
                <a:latin typeface="Consolas" panose="020B0609020204030204" pitchFamily="49" charset="0"/>
              </a:rPr>
              <a:t>"tests"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,					# In </a:t>
            </a:r>
            <a:r>
              <a:rPr lang="en-GB" sz="20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pyproject.toml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GB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GB" sz="2000" b="0" i="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tx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Find slow tests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--durations=10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10 slowest tests.</a:t>
            </a:r>
          </a:p>
          <a:p>
            <a:pPr marL="3600" lvl="1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--durations=-1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Shows times of all tests.</a:t>
            </a: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1"/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Only run a selection of tests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–m &lt;marker&gt;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marker.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–k &lt;name&gt;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Select by name.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--last-failed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lf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Only runs test that failed in the last run.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--failed-failed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(--ff)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failed tests before other tests. 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--new-first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nf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new tests before other tests.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–x		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Stop if 1 test fails.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(--</a:t>
            </a:r>
            <a:r>
              <a:rPr lang="en-US" sz="2000" dirty="0" err="1">
                <a:solidFill>
                  <a:srgbClr val="A9B7C6"/>
                </a:solidFill>
                <a:latin typeface="Consolas" panose="020B0609020204030204" pitchFamily="49" charset="0"/>
              </a:rPr>
              <a:t>sw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Runs tests until 1 fails, continues from that one the next time.</a:t>
            </a:r>
          </a:p>
          <a:p>
            <a:pPr marL="3600" lvl="2">
              <a:lnSpc>
                <a:spcPct val="131250"/>
              </a:lnSpc>
            </a:pP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--stepwise –stepwise-skip			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# Skips one failing test, in the stepwise process.</a:t>
            </a: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3600" lvl="2">
              <a:lnSpc>
                <a:spcPct val="131250"/>
              </a:lnSpc>
            </a:pPr>
            <a:endParaRPr lang="en-US" sz="20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</p:spTree>
    <p:extLst>
      <p:ext uri="{BB962C8B-B14F-4D97-AF65-F5344CB8AC3E}">
        <p14:creationId xmlns:p14="http://schemas.microsoft.com/office/powerpoint/2010/main" val="7138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53245"/>
            <a:ext cx="9290117" cy="17543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B200B2"/>
                </a:solidFill>
                <a:latin typeface="Consolas" panose="020B0609020204030204" pitchFamily="49" charset="0"/>
              </a:rPr>
              <a:t>__init__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.salary =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(random() * </a:t>
            </a:r>
            <a:r>
              <a:rPr lang="en-US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1000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53245"/>
            <a:ext cx="9290117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data_model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test_employee(monkeypatch):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monkeypatch.setattr(data_model,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"random"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lambda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0.5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employee = Employee()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employee.salary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500</a:t>
            </a:r>
            <a:b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test_data_model.py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data_model.py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23760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091A2-567F-4386-8571-89576D7E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933" y="3700834"/>
            <a:ext cx="9290117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datetime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max_temperature_on_day(day: date):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response = requests.get(</a:t>
            </a:r>
          </a:p>
          <a:p>
            <a:r>
              <a:rPr lang="en-US" sz="1800" noProof="1">
                <a:latin typeface="Consolas" panose="020B0609020204030204" pitchFamily="49" charset="0"/>
              </a:rPr>
              <a:t>	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f"https://www.weather.com/temperatures?day=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day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json_data = response.json()</a:t>
            </a:r>
            <a:b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(json_data[</a:t>
            </a:r>
            <a:r>
              <a:rPr lang="en-US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05" y="3702200"/>
            <a:ext cx="9290117" cy="59093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requests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app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max_temperature_on_day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@staticmethod</a:t>
            </a:r>
            <a:b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json():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"temperatures"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13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]}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test_max_temperature_on_day(monkeypatch):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b="0" i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mock_get(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808080"/>
                </a:solidFill>
                <a:latin typeface="Consolas" panose="020B0609020204030204" pitchFamily="49" charset="0"/>
              </a:rPr>
              <a:t>**kwargs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MockResponse()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monkeypatch.setattr(requests, </a:t>
            </a:r>
            <a:r>
              <a:rPr lang="en-GB" sz="1800" b="1" i="0" noProof="1">
                <a:solidFill>
                  <a:srgbClr val="008000"/>
                </a:solidFill>
                <a:latin typeface="Consolas" panose="020B0609020204030204" pitchFamily="49" charset="0"/>
              </a:rPr>
              <a:t>"get"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mock_get)</a:t>
            </a:r>
          </a:p>
          <a:p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result = max_temperature_on_day(</a:t>
            </a:r>
            <a:r>
              <a:rPr lang="en-GB" sz="1800" b="0" i="0" noProof="1">
                <a:solidFill>
                  <a:srgbClr val="660099"/>
                </a:solidFill>
                <a:latin typeface="Consolas" panose="020B0609020204030204" pitchFamily="49" charset="0"/>
              </a:rPr>
              <a:t>day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=date(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12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2001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rPr>
              <a:t>assert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rPr>
              <a:t>18</a:t>
            </a:r>
          </a:p>
          <a:p>
            <a:endParaRPr lang="en-GB" sz="1800" b="0" i="0" noProof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10251722" y="3365609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test_app.py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41D6-488C-48C1-B430-A46A8984EFFE}"/>
              </a:ext>
            </a:extLst>
          </p:cNvPr>
          <p:cNvSpPr txBox="1"/>
          <p:nvPr/>
        </p:nvSpPr>
        <p:spPr>
          <a:xfrm>
            <a:off x="760450" y="3336164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app.py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3077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C894-D855-441C-892D-1CFC10B7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438" y="4504504"/>
            <a:ext cx="9290117" cy="3139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1" i="0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test_with_mock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monkeypatch.delattr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target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monkeypatch.delitem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 err="1">
                <a:solidFill>
                  <a:srgbClr val="660099"/>
                </a:solidFill>
                <a:latin typeface="Consolas" panose="020B0609020204030204" pitchFamily="49" charset="0"/>
              </a:rPr>
              <a:t>dic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monkeypatch.setenv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value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None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monkeypatch.delenv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name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=, 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raising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monkeypatch.syspath_prepend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  <a:b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monkeypatch.chdir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dirty="0">
                <a:solidFill>
                  <a:srgbClr val="660099"/>
                </a:solidFill>
                <a:latin typeface="Consolas" panose="020B0609020204030204" pitchFamily="49" charset="0"/>
              </a:rPr>
              <a:t>path</a:t>
            </a:r>
            <a:r>
              <a:rPr lang="en-GB" sz="18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=)</a:t>
            </a:r>
          </a:p>
          <a:p>
            <a:endParaRPr lang="en-GB" sz="18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A8413-7969-481C-B5CB-CEA2D7525F63}"/>
              </a:ext>
            </a:extLst>
          </p:cNvPr>
          <p:cNvSpPr txBox="1"/>
          <p:nvPr/>
        </p:nvSpPr>
        <p:spPr>
          <a:xfrm>
            <a:off x="5293955" y="4068227"/>
            <a:ext cx="92916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1600" i="1" dirty="0">
                <a:latin typeface="Quicksand" panose="020B0604020202020204" charset="0"/>
              </a:rPr>
              <a:t>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50" y="1961405"/>
            <a:ext cx="186824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 err="1">
                <a:latin typeface="Quicksand" panose="020B0604020202020204" charset="0"/>
              </a:rPr>
              <a:t>Monkeypatch</a:t>
            </a:r>
            <a:r>
              <a:rPr lang="en-GB" sz="2000" b="1" dirty="0">
                <a:latin typeface="Quicksand" panose="020B0604020202020204" charset="0"/>
              </a:rPr>
              <a:t> </a:t>
            </a:r>
            <a:r>
              <a:rPr lang="en-GB" sz="2000" dirty="0">
                <a:latin typeface="Quicksand" panose="020B0604020202020204" charset="0"/>
              </a:rPr>
              <a:t>(fixture)</a:t>
            </a:r>
          </a:p>
          <a:p>
            <a:r>
              <a:rPr lang="en-GB" sz="2000" dirty="0">
                <a:latin typeface="Quicksand" panose="020B0604020202020204" charset="0"/>
              </a:rPr>
              <a:t>Replaces functions, classes, dictionaries etc. with a “fake” version during a test.</a:t>
            </a:r>
          </a:p>
        </p:txBody>
      </p:sp>
    </p:spTree>
    <p:extLst>
      <p:ext uri="{BB962C8B-B14F-4D97-AF65-F5344CB8AC3E}">
        <p14:creationId xmlns:p14="http://schemas.microsoft.com/office/powerpoint/2010/main" val="427921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make tests fast?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3636F-969D-4D1A-B5D8-E41C0591171E}"/>
              </a:ext>
            </a:extLst>
          </p:cNvPr>
          <p:cNvSpPr txBox="1"/>
          <p:nvPr/>
        </p:nvSpPr>
        <p:spPr>
          <a:xfrm>
            <a:off x="760449" y="1351948"/>
            <a:ext cx="1868240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latin typeface="Quicksand" panose="020B0604020202020204" charset="0"/>
              </a:rPr>
              <a:t>Cache </a:t>
            </a:r>
            <a:endParaRPr lang="en-GB" sz="2000" dirty="0">
              <a:latin typeface="Quicksand" panose="020B0604020202020204" charset="0"/>
            </a:endParaRPr>
          </a:p>
          <a:p>
            <a:r>
              <a:rPr lang="en-GB" sz="2000" dirty="0">
                <a:latin typeface="Quicksand" panose="020B0604020202020204" charset="0"/>
              </a:rPr>
              <a:t>Place where </a:t>
            </a:r>
            <a:r>
              <a:rPr lang="en-GB" sz="2000" dirty="0" err="1">
                <a:latin typeface="Quicksand" panose="020B0604020202020204" charset="0"/>
              </a:rPr>
              <a:t>pytest</a:t>
            </a:r>
            <a:r>
              <a:rPr lang="en-GB" sz="2000" dirty="0">
                <a:latin typeface="Quicksand" panose="020B0604020202020204" charset="0"/>
              </a:rPr>
              <a:t> saves </a:t>
            </a:r>
            <a:r>
              <a:rPr lang="en-GB" sz="2000" dirty="0" err="1">
                <a:latin typeface="Quicksand" panose="020B0604020202020204" charset="0"/>
              </a:rPr>
              <a:t>test_ids</a:t>
            </a:r>
            <a:r>
              <a:rPr lang="en-GB" sz="2000" dirty="0">
                <a:latin typeface="Quicksand" panose="020B0604020202020204" charset="0"/>
              </a:rPr>
              <a:t> from discovery, outcomes of previous test runs, etc.</a:t>
            </a:r>
          </a:p>
          <a:p>
            <a:r>
              <a:rPr lang="en-GB" sz="2000" dirty="0">
                <a:latin typeface="Quicksand" panose="020B0604020202020204" charset="0"/>
              </a:rPr>
              <a:t>But you can also store your own values.</a:t>
            </a:r>
          </a:p>
          <a:p>
            <a:r>
              <a:rPr lang="en-GB" sz="2000" dirty="0">
                <a:latin typeface="Quicksand" panose="020B0604020202020204" charset="0"/>
              </a:rPr>
              <a:t>Clear the cache for a fresh run with:  </a:t>
            </a:r>
            <a:r>
              <a:rPr lang="en-GB" sz="2000" dirty="0" err="1">
                <a:latin typeface="Consolas" panose="020B0609020204030204" pitchFamily="49" charset="0"/>
              </a:rPr>
              <a:t>pytest</a:t>
            </a:r>
            <a:r>
              <a:rPr lang="en-GB" sz="2000" dirty="0">
                <a:latin typeface="Consolas" panose="020B0609020204030204" pitchFamily="49" charset="0"/>
              </a:rPr>
              <a:t> --cache-clear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433815-383C-4E3D-873A-95D22F14C21C}"/>
              </a:ext>
            </a:extLst>
          </p:cNvPr>
          <p:cNvGrpSpPr/>
          <p:nvPr/>
        </p:nvGrpSpPr>
        <p:grpSpPr>
          <a:xfrm>
            <a:off x="810053" y="3757570"/>
            <a:ext cx="9291600" cy="6266446"/>
            <a:chOff x="1532447" y="1869273"/>
            <a:chExt cx="7560000" cy="626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CA9DA-0A5B-48AB-BF52-617ACD6E9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59093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time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expensive_computation():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time.sleep(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running expensive computation...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mydata(request):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val = request.config.cache.get(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is None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expensive_computation()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val 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42</a:t>
              </a:r>
              <a:b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       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request.config.cache.set(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"example/value"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val)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val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test_function(mydata):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mydata 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23</a:t>
              </a:r>
            </a:p>
            <a:p>
              <a:endParaRPr lang="en-GB" sz="1800" b="0" i="0" noProof="1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5B37BF-2C09-46D6-A59B-7C98978EA6E3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The example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169B3-6AEA-45C3-851E-41B6C0940ABA}"/>
              </a:ext>
            </a:extLst>
          </p:cNvPr>
          <p:cNvGrpSpPr/>
          <p:nvPr/>
        </p:nvGrpSpPr>
        <p:grpSpPr>
          <a:xfrm>
            <a:off x="10365888" y="2923379"/>
            <a:ext cx="9291600" cy="7097443"/>
            <a:chOff x="1532447" y="1869273"/>
            <a:chExt cx="7560000" cy="70974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1CB6D-68F2-48B1-AB9F-5F26EA944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67403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10.01s ==========================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$ pytest tests/test_cache.py::test_function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 test session starts ==========================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platform win32 -- Python 3.7.11, pytest-7.1.1, pluggy-0.13.1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cachedir: tests\.pytest_cache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rootdir: ...\testing_for_data_science_day_2, configfile: pyproject.toml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plugins: cov-2.9.0, env-0.6.2, mock-3.6.1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collected 1 item                                                         </a:t>
              </a:r>
            </a:p>
            <a:p>
              <a:endParaRPr lang="en-GB" sz="1800" i="0" noProof="1">
                <a:solidFill>
                  <a:schemeClr val="accent3"/>
                </a:solidFill>
                <a:latin typeface="Consolas" panose="020B0609020204030204" pitchFamily="49" charset="0"/>
              </a:endParaRP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tests\test_cache.py .                                            [100%] </a:t>
              </a:r>
            </a:p>
            <a:p>
              <a:r>
                <a:rPr lang="en-GB" sz="1800" i="0" noProof="1">
                  <a:solidFill>
                    <a:schemeClr val="accent3"/>
                  </a:solidFill>
                  <a:latin typeface="Consolas" panose="020B0609020204030204" pitchFamily="49" charset="0"/>
                </a:rPr>
                <a:t>========================== 1 passed in 0.02s ===========================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00DD02-0E1C-4D6A-A912-0217D96490E5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67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5972424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9261A6-6E22-4866-82BC-1E1A8CA85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23011"/>
              </p:ext>
            </p:extLst>
          </p:nvPr>
        </p:nvGraphicFramePr>
        <p:xfrm>
          <a:off x="834189" y="2192137"/>
          <a:ext cx="14897195" cy="704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39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is test driven development?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pic>
        <p:nvPicPr>
          <p:cNvPr id="1026" name="Picture 2" descr="Test-driven Development | IceMobile">
            <a:extLst>
              <a:ext uri="{FF2B5EF4-FFF2-40B4-BE49-F238E27FC236}">
                <a16:creationId xmlns:a16="http://schemas.microsoft.com/office/drawing/2014/main" id="{4BCB96F2-2296-43A2-9381-0F8AE606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58" y="2030973"/>
            <a:ext cx="15564184" cy="6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3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7095369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8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2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A25FD1-7E64-45B6-80AA-70EB1E502054}"/>
              </a:ext>
            </a:extLst>
          </p:cNvPr>
          <p:cNvSpPr/>
          <p:nvPr/>
        </p:nvSpPr>
        <p:spPr>
          <a:xfrm>
            <a:off x="9134392" y="5736311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develop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6B86C9-49D0-41C7-858A-73ADE7F73643}"/>
              </a:ext>
            </a:extLst>
          </p:cNvPr>
          <p:cNvCxnSpPr>
            <a:cxnSpLocks/>
          </p:cNvCxnSpPr>
          <p:nvPr/>
        </p:nvCxnSpPr>
        <p:spPr>
          <a:xfrm>
            <a:off x="6319622" y="5614217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8A9A9-04E1-4994-A397-EFAC1841E4B0}"/>
              </a:ext>
            </a:extLst>
          </p:cNvPr>
          <p:cNvSpPr txBox="1"/>
          <p:nvPr/>
        </p:nvSpPr>
        <p:spPr>
          <a:xfrm>
            <a:off x="6371137" y="4330007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Pull request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8D800-51C4-4DCA-93DF-C243C383B3F3}"/>
              </a:ext>
            </a:extLst>
          </p:cNvPr>
          <p:cNvCxnSpPr>
            <a:cxnSpLocks/>
          </p:cNvCxnSpPr>
          <p:nvPr/>
        </p:nvCxnSpPr>
        <p:spPr>
          <a:xfrm>
            <a:off x="4024077" y="531073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176C11-0FCE-4461-8B2F-F80E0E9642F8}"/>
              </a:ext>
            </a:extLst>
          </p:cNvPr>
          <p:cNvSpPr txBox="1"/>
          <p:nvPr/>
        </p:nvSpPr>
        <p:spPr>
          <a:xfrm>
            <a:off x="3963042" y="434696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Commits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4893F4-539A-4649-AC3E-47107241EDC6}"/>
              </a:ext>
            </a:extLst>
          </p:cNvPr>
          <p:cNvGrpSpPr/>
          <p:nvPr/>
        </p:nvGrpSpPr>
        <p:grpSpPr>
          <a:xfrm>
            <a:off x="10080062" y="3266034"/>
            <a:ext cx="1835759" cy="2392458"/>
            <a:chOff x="440815" y="4264692"/>
            <a:chExt cx="1835759" cy="284139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11B865-B771-4D79-8E5F-F379D99FE10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338676" y="4603246"/>
              <a:ext cx="20019" cy="2502838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AA1B0D-9284-4BB4-A7CD-87BE73182431}"/>
                </a:ext>
              </a:extLst>
            </p:cNvPr>
            <p:cNvSpPr txBox="1"/>
            <p:nvPr/>
          </p:nvSpPr>
          <p:spPr>
            <a:xfrm>
              <a:off x="440815" y="4264692"/>
              <a:ext cx="18357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integration tests</a:t>
              </a:r>
            </a:p>
          </p:txBody>
        </p: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5A9E4FAC-E1D8-4685-84DE-9B2D9E04B473}"/>
              </a:ext>
            </a:extLst>
          </p:cNvPr>
          <p:cNvSpPr/>
          <p:nvPr/>
        </p:nvSpPr>
        <p:spPr>
          <a:xfrm rot="10959348">
            <a:off x="4428956" y="5187551"/>
            <a:ext cx="972457" cy="2211499"/>
          </a:xfrm>
          <a:prstGeom prst="arc">
            <a:avLst>
              <a:gd name="adj1" fmla="val 17166034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8BD48-AA11-4053-A3EB-F2B34324B279}"/>
              </a:ext>
            </a:extLst>
          </p:cNvPr>
          <p:cNvSpPr txBox="1"/>
          <p:nvPr/>
        </p:nvSpPr>
        <p:spPr>
          <a:xfrm>
            <a:off x="3434358" y="7333363"/>
            <a:ext cx="2437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Run unit tests manually. There should be as little constraints as possible to commit code.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BA2043-D2E3-4A7E-8F0F-EBB51D024D42}"/>
              </a:ext>
            </a:extLst>
          </p:cNvPr>
          <p:cNvSpPr txBox="1"/>
          <p:nvPr/>
        </p:nvSpPr>
        <p:spPr>
          <a:xfrm>
            <a:off x="9567384" y="431465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A63CE88B-FA09-4FA7-93AD-66ED8E48E2C4}"/>
              </a:ext>
            </a:extLst>
          </p:cNvPr>
          <p:cNvSpPr/>
          <p:nvPr/>
        </p:nvSpPr>
        <p:spPr>
          <a:xfrm rot="10800000">
            <a:off x="7366443" y="3444687"/>
            <a:ext cx="2345733" cy="5149854"/>
          </a:xfrm>
          <a:prstGeom prst="arc">
            <a:avLst>
              <a:gd name="adj1" fmla="val 16948353"/>
              <a:gd name="adj2" fmla="val 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260BA6-FB61-4C25-B9AF-03BBA726E790}"/>
              </a:ext>
            </a:extLst>
          </p:cNvPr>
          <p:cNvSpPr txBox="1"/>
          <p:nvPr/>
        </p:nvSpPr>
        <p:spPr>
          <a:xfrm>
            <a:off x="6983064" y="8355997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all unit tests pass?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Is test coverage &gt; 80%?</a:t>
            </a:r>
          </a:p>
        </p:txBody>
      </p:sp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DF299D9D-5373-4ECB-A1FD-CFCC6EAA7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425" y="5416328"/>
            <a:ext cx="432000" cy="4320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52F582-0D5C-4320-93D8-3764942FCEC1}"/>
              </a:ext>
            </a:extLst>
          </p:cNvPr>
          <p:cNvCxnSpPr>
            <a:cxnSpLocks/>
          </p:cNvCxnSpPr>
          <p:nvPr/>
        </p:nvCxnSpPr>
        <p:spPr>
          <a:xfrm>
            <a:off x="3846900" y="5587411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2C0AF2-F8FB-4531-87CC-5D29E291E81A}"/>
              </a:ext>
            </a:extLst>
          </p:cNvPr>
          <p:cNvCxnSpPr>
            <a:cxnSpLocks/>
          </p:cNvCxnSpPr>
          <p:nvPr/>
        </p:nvCxnSpPr>
        <p:spPr>
          <a:xfrm>
            <a:off x="3710261" y="5872456"/>
            <a:ext cx="786064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153334B-0ECA-4C8B-B8A8-0B264CD63ECA}"/>
              </a:ext>
            </a:extLst>
          </p:cNvPr>
          <p:cNvSpPr/>
          <p:nvPr/>
        </p:nvSpPr>
        <p:spPr>
          <a:xfrm>
            <a:off x="5392631" y="5499264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9BD7F38-05B2-482C-A5BE-FC941C201949}"/>
              </a:ext>
            </a:extLst>
          </p:cNvPr>
          <p:cNvSpPr/>
          <p:nvPr/>
        </p:nvSpPr>
        <p:spPr>
          <a:xfrm>
            <a:off x="8130042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34F3B2C-5198-4A5C-8D0C-BB430E4D4D32}"/>
              </a:ext>
            </a:extLst>
          </p:cNvPr>
          <p:cNvSpPr/>
          <p:nvPr/>
        </p:nvSpPr>
        <p:spPr>
          <a:xfrm>
            <a:off x="12155458" y="5542339"/>
            <a:ext cx="176294" cy="1762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496252-84D1-4945-864F-7C8F6D9AC392}"/>
              </a:ext>
            </a:extLst>
          </p:cNvPr>
          <p:cNvGrpSpPr/>
          <p:nvPr/>
        </p:nvGrpSpPr>
        <p:grpSpPr>
          <a:xfrm>
            <a:off x="9628570" y="4953456"/>
            <a:ext cx="685214" cy="648675"/>
            <a:chOff x="3761730" y="1987819"/>
            <a:chExt cx="1050914" cy="99487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1E40492-529C-4EA9-BC17-8F8A4CFF1ED8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10BB144-4448-4C90-A475-654B37191DEB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2DDB7C6-E6F0-4720-B598-0F692CA2F323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41F38C2-FF6F-4287-B948-BF18E63548DD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8BFDFCE4-CCB5-44B7-993C-45189B47DD54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6C70C70-3987-487F-853F-1608C8165DEB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183F0E8B-B0BE-4FF4-89A6-C7DAC119965A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ACA664C-55AF-48A8-AA66-16363BB3950E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47DDD5B-F12F-45E9-B616-058F90E19262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41ED9CA-36EA-494E-905D-569D4270977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4C50920-41CA-4025-9633-713CF0DB0D7E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9A06B53-1518-4F73-BA71-7EDF2E894AFC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D6519F8-B136-449B-B3E3-6F508837CE19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AD3BCE6-9294-46AC-8DAF-4535B47EDFAB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08F6277-67FF-495F-B4A2-7D6C4D69D57E}"/>
              </a:ext>
            </a:extLst>
          </p:cNvPr>
          <p:cNvCxnSpPr>
            <a:cxnSpLocks/>
          </p:cNvCxnSpPr>
          <p:nvPr/>
        </p:nvCxnSpPr>
        <p:spPr>
          <a:xfrm>
            <a:off x="9172394" y="5718633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6F6A1CBF-A646-4F7C-BC96-0714DC28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9270" y="5520744"/>
            <a:ext cx="432000" cy="432000"/>
          </a:xfrm>
          <a:prstGeom prst="rect">
            <a:avLst/>
          </a:prstGeom>
        </p:spPr>
      </p:pic>
      <p:sp>
        <p:nvSpPr>
          <p:cNvPr id="100" name="Arc 99">
            <a:extLst>
              <a:ext uri="{FF2B5EF4-FFF2-40B4-BE49-F238E27FC236}">
                <a16:creationId xmlns:a16="http://schemas.microsoft.com/office/drawing/2014/main" id="{D1825292-7895-4686-94AE-792BFD77AB22}"/>
              </a:ext>
            </a:extLst>
          </p:cNvPr>
          <p:cNvSpPr/>
          <p:nvPr/>
        </p:nvSpPr>
        <p:spPr>
          <a:xfrm rot="10800000">
            <a:off x="11601943" y="3444687"/>
            <a:ext cx="2345733" cy="5149854"/>
          </a:xfrm>
          <a:prstGeom prst="arc">
            <a:avLst>
              <a:gd name="adj1" fmla="val 17968203"/>
              <a:gd name="adj2" fmla="val 541760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7A7B87-4501-48E8-B1E1-E2589D2BCD3B}"/>
              </a:ext>
            </a:extLst>
          </p:cNvPr>
          <p:cNvSpPr txBox="1"/>
          <p:nvPr/>
        </p:nvSpPr>
        <p:spPr>
          <a:xfrm>
            <a:off x="10266443" y="7717869"/>
            <a:ext cx="3667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Was the build on develop successful?</a:t>
            </a:r>
          </a:p>
          <a:p>
            <a:pPr algn="ctr"/>
            <a:r>
              <a:rPr lang="en-GB" sz="1600" dirty="0">
                <a:solidFill>
                  <a:schemeClr val="accent2"/>
                </a:solidFill>
                <a:latin typeface="Quicksand" panose="020B0604020202020204" charset="0"/>
              </a:rPr>
              <a:t>Did the integration tests pass?</a:t>
            </a:r>
          </a:p>
          <a:p>
            <a:pPr algn="ctr"/>
            <a:endParaRPr lang="en-GB" sz="1600" dirty="0">
              <a:solidFill>
                <a:schemeClr val="accent2"/>
              </a:solidFill>
              <a:latin typeface="Quicksand" panose="020B060402020202020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19DCD26-DC82-4975-BA1E-4FE4C455E5A1}"/>
              </a:ext>
            </a:extLst>
          </p:cNvPr>
          <p:cNvSpPr/>
          <p:nvPr/>
        </p:nvSpPr>
        <p:spPr>
          <a:xfrm>
            <a:off x="13216973" y="5757788"/>
            <a:ext cx="1764531" cy="567951"/>
          </a:xfrm>
          <a:prstGeom prst="roundRect">
            <a:avLst>
              <a:gd name="adj" fmla="val 691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Quicksand" panose="020B0604020202020204" charset="0"/>
              </a:rPr>
              <a:t>production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F34BEAC-54B1-4196-B0BB-2E9A963661F9}"/>
              </a:ext>
            </a:extLst>
          </p:cNvPr>
          <p:cNvSpPr txBox="1"/>
          <p:nvPr/>
        </p:nvSpPr>
        <p:spPr>
          <a:xfrm>
            <a:off x="13649965" y="4336133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Quicksand" panose="020B0604020202020204" charset="0"/>
              </a:rPr>
              <a:t>Deployment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97CEAAE-4F3C-4BD6-920B-C02D24007364}"/>
              </a:ext>
            </a:extLst>
          </p:cNvPr>
          <p:cNvGrpSpPr/>
          <p:nvPr/>
        </p:nvGrpSpPr>
        <p:grpSpPr>
          <a:xfrm>
            <a:off x="13711151" y="4974933"/>
            <a:ext cx="685214" cy="648675"/>
            <a:chOff x="3761730" y="1987819"/>
            <a:chExt cx="1050914" cy="994874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E6CC1B1-7DF4-4CF9-95F7-5D00404A766F}"/>
                </a:ext>
              </a:extLst>
            </p:cNvPr>
            <p:cNvSpPr/>
            <p:nvPr/>
          </p:nvSpPr>
          <p:spPr>
            <a:xfrm>
              <a:off x="3761730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A8ECE29-79DF-4624-95BA-422EDD27B985}"/>
                </a:ext>
              </a:extLst>
            </p:cNvPr>
            <p:cNvSpPr/>
            <p:nvPr/>
          </p:nvSpPr>
          <p:spPr>
            <a:xfrm>
              <a:off x="4480476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8627EEB-C5B0-481A-98E1-600932BF1785}"/>
                </a:ext>
              </a:extLst>
            </p:cNvPr>
            <p:cNvSpPr/>
            <p:nvPr/>
          </p:nvSpPr>
          <p:spPr>
            <a:xfrm>
              <a:off x="4121103" y="2694796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65C187E-6DA5-4395-BACA-A458AE839A06}"/>
                </a:ext>
              </a:extLst>
            </p:cNvPr>
            <p:cNvSpPr/>
            <p:nvPr/>
          </p:nvSpPr>
          <p:spPr>
            <a:xfrm rot="20772085">
              <a:off x="4304854" y="2477251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EC82060-C2E7-40EB-878C-04A41E9A081D}"/>
                </a:ext>
              </a:extLst>
            </p:cNvPr>
            <p:cNvSpPr/>
            <p:nvPr/>
          </p:nvSpPr>
          <p:spPr>
            <a:xfrm>
              <a:off x="3938440" y="2514900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49CDC52-FD17-44B9-B24F-3EFCCF15D2BA}"/>
                </a:ext>
              </a:extLst>
            </p:cNvPr>
            <p:cNvSpPr/>
            <p:nvPr/>
          </p:nvSpPr>
          <p:spPr>
            <a:xfrm>
              <a:off x="3761730" y="2514900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8972C5D0-0D28-48A4-A2D6-56C0C750A1EC}"/>
                </a:ext>
              </a:extLst>
            </p:cNvPr>
            <p:cNvSpPr/>
            <p:nvPr/>
          </p:nvSpPr>
          <p:spPr>
            <a:xfrm rot="21069194">
              <a:off x="4605644" y="2247776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321DF7A5-B54E-4187-8E4C-7E85C5D3EA0B}"/>
                </a:ext>
              </a:extLst>
            </p:cNvPr>
            <p:cNvSpPr/>
            <p:nvPr/>
          </p:nvSpPr>
          <p:spPr>
            <a:xfrm>
              <a:off x="3761730" y="2335004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B50D80B8-3683-48DA-B207-93E52F67A060}"/>
                </a:ext>
              </a:extLst>
            </p:cNvPr>
            <p:cNvSpPr/>
            <p:nvPr/>
          </p:nvSpPr>
          <p:spPr>
            <a:xfrm rot="713881">
              <a:off x="4524644" y="1987819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00E5F057-6C77-4CD2-87E1-568B5D978526}"/>
                </a:ext>
              </a:extLst>
            </p:cNvPr>
            <p:cNvSpPr/>
            <p:nvPr/>
          </p:nvSpPr>
          <p:spPr>
            <a:xfrm rot="418167">
              <a:off x="4135168" y="2199385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6F1DBD68-538D-49EA-BDB7-B1ACE95C9C31}"/>
                </a:ext>
              </a:extLst>
            </p:cNvPr>
            <p:cNvSpPr/>
            <p:nvPr/>
          </p:nvSpPr>
          <p:spPr>
            <a:xfrm>
              <a:off x="4288894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EC369AE-55AC-449A-B16A-D8AD6C270635}"/>
                </a:ext>
              </a:extLst>
            </p:cNvPr>
            <p:cNvSpPr/>
            <p:nvPr/>
          </p:nvSpPr>
          <p:spPr>
            <a:xfrm>
              <a:off x="3935312" y="2874693"/>
              <a:ext cx="28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FE2FED9-94CF-4A24-A7BB-08ACB2EF71C7}"/>
                </a:ext>
              </a:extLst>
            </p:cNvPr>
            <p:cNvSpPr/>
            <p:nvPr/>
          </p:nvSpPr>
          <p:spPr>
            <a:xfrm>
              <a:off x="3761730" y="2874693"/>
              <a:ext cx="108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4897A67-BC50-4BA7-98F5-BB2F03BD3D12}"/>
                </a:ext>
              </a:extLst>
            </p:cNvPr>
            <p:cNvSpPr/>
            <p:nvPr/>
          </p:nvSpPr>
          <p:spPr>
            <a:xfrm>
              <a:off x="4642476" y="2874693"/>
              <a:ext cx="126000" cy="108000"/>
            </a:xfrm>
            <a:prstGeom prst="round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D347EB0-69DC-407B-9A8C-05F8274D83CF}"/>
              </a:ext>
            </a:extLst>
          </p:cNvPr>
          <p:cNvCxnSpPr>
            <a:cxnSpLocks/>
          </p:cNvCxnSpPr>
          <p:nvPr/>
        </p:nvCxnSpPr>
        <p:spPr>
          <a:xfrm>
            <a:off x="13254975" y="5740110"/>
            <a:ext cx="1759137" cy="0"/>
          </a:xfrm>
          <a:prstGeom prst="straightConnector1">
            <a:avLst/>
          </a:prstGeom>
          <a:ln w="57150" cap="rnd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Checkmark with solid fill">
            <a:extLst>
              <a:ext uri="{FF2B5EF4-FFF2-40B4-BE49-F238E27FC236}">
                <a16:creationId xmlns:a16="http://schemas.microsoft.com/office/drawing/2014/main" id="{99E66158-9FB3-4FEF-AE67-B38320D3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851" y="5542221"/>
            <a:ext cx="432000" cy="432000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350C25A-5D80-4BE3-8A6C-FBF33F49F7EF}"/>
              </a:ext>
            </a:extLst>
          </p:cNvPr>
          <p:cNvGrpSpPr/>
          <p:nvPr/>
        </p:nvGrpSpPr>
        <p:grpSpPr>
          <a:xfrm>
            <a:off x="5823911" y="3204496"/>
            <a:ext cx="1103187" cy="2392458"/>
            <a:chOff x="807102" y="4264692"/>
            <a:chExt cx="1103187" cy="284139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0387030-BDA6-4EA2-B89F-5CE604382F31}"/>
                </a:ext>
              </a:extLst>
            </p:cNvPr>
            <p:cNvCxnSpPr>
              <a:cxnSpLocks/>
              <a:endCxn id="132" idx="2"/>
            </p:cNvCxnSpPr>
            <p:nvPr/>
          </p:nvCxnSpPr>
          <p:spPr>
            <a:xfrm flipV="1">
              <a:off x="1338676" y="4666774"/>
              <a:ext cx="20020" cy="243931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9095CC6-C850-42D3-A65A-3C2B78F6C156}"/>
                </a:ext>
              </a:extLst>
            </p:cNvPr>
            <p:cNvSpPr txBox="1"/>
            <p:nvPr/>
          </p:nvSpPr>
          <p:spPr>
            <a:xfrm>
              <a:off x="807102" y="4264692"/>
              <a:ext cx="1103187" cy="40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latin typeface="Quicksand" panose="020B0604020202020204" charset="0"/>
                </a:rPr>
                <a:t>unit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20" grpId="0"/>
      <p:bldP spid="48" grpId="0" animBg="1"/>
      <p:bldP spid="50" grpId="0"/>
      <p:bldP spid="55" grpId="0"/>
      <p:bldP spid="94" grpId="0" animBg="1"/>
      <p:bldP spid="95" grpId="0"/>
      <p:bldP spid="32" grpId="0" animBg="1"/>
      <p:bldP spid="76" grpId="0" animBg="1"/>
      <p:bldP spid="77" grpId="0" animBg="1"/>
      <p:bldP spid="100" grpId="0" animBg="1"/>
      <p:bldP spid="101" grpId="0"/>
      <p:bldP spid="103" grpId="0" animBg="1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integrate test in your CI/CD?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26542-EE4D-4AED-873C-6E2502B4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2CBFF7-D119-469A-BEBC-3DEA2726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182882-74FF-45BF-9A18-01B7B84B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D2D947-4F51-4DAC-A378-6F9C9546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73C5C-3A88-4AA2-88B1-AAC3431F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00" y="1278472"/>
            <a:ext cx="15768000" cy="88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823435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859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to test for Data Science?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8B8EE-FF98-460F-BBF1-5748F6199D4C}"/>
              </a:ext>
            </a:extLst>
          </p:cNvPr>
          <p:cNvGrpSpPr/>
          <p:nvPr/>
        </p:nvGrpSpPr>
        <p:grpSpPr>
          <a:xfrm>
            <a:off x="1051560" y="562468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7A3487-E8FB-4E13-8583-D2453145E1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38300A-87DD-4221-B38C-EA9C14FB7A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D00564-A6A1-4304-9FA9-D91CFFDD07A2}"/>
              </a:ext>
            </a:extLst>
          </p:cNvPr>
          <p:cNvSpPr txBox="1"/>
          <p:nvPr/>
        </p:nvSpPr>
        <p:spPr>
          <a:xfrm>
            <a:off x="2340000" y="23966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accent3"/>
              </a:solidFill>
              <a:latin typeface="Quicksand"/>
              <a:sym typeface="Quicksand"/>
            </a:endParaRPr>
          </a:p>
        </p:txBody>
      </p:sp>
      <p:sp>
        <p:nvSpPr>
          <p:cNvPr id="44" name="Google Shape;282;p37">
            <a:extLst>
              <a:ext uri="{FF2B5EF4-FFF2-40B4-BE49-F238E27FC236}">
                <a16:creationId xmlns:a16="http://schemas.microsoft.com/office/drawing/2014/main" id="{7603895E-BA17-4E1D-8B6A-732371A0184C}"/>
              </a:ext>
            </a:extLst>
          </p:cNvPr>
          <p:cNvSpPr txBox="1">
            <a:spLocks/>
          </p:cNvSpPr>
          <p:nvPr/>
        </p:nvSpPr>
        <p:spPr>
          <a:xfrm>
            <a:off x="1348920" y="3200877"/>
            <a:ext cx="8260301" cy="610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Don’t confuse testing with data validation.</a:t>
            </a:r>
          </a:p>
          <a:p>
            <a:pPr marL="746550" lvl="1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Create dummy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Commit it to the repo, to make test repeatable.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Anonymize all personal data.</a:t>
            </a:r>
          </a:p>
          <a:p>
            <a:pPr marL="3600" lvl="5">
              <a:lnSpc>
                <a:spcPct val="131250"/>
              </a:lnSpc>
            </a:pPr>
            <a:r>
              <a:rPr lang="en-US" sz="20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	- Automate this process in a script.</a:t>
            </a:r>
          </a:p>
          <a:p>
            <a:pPr marL="3600" lvl="5">
              <a:lnSpc>
                <a:spcPct val="131250"/>
              </a:lnSpc>
            </a:pPr>
            <a:endParaRPr lang="en-US" sz="20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460800" lvl="5" indent="-720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sym typeface="Muli"/>
              </a:rPr>
              <a:t>Compare numbers with tolerances.</a:t>
            </a: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  <a:p>
            <a:pPr marL="3600" lvl="5">
              <a:lnSpc>
                <a:spcPct val="131250"/>
              </a:lnSpc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AA47CC-037B-4E8C-9854-7B7044C3B0FA}"/>
              </a:ext>
            </a:extLst>
          </p:cNvPr>
          <p:cNvGrpSpPr/>
          <p:nvPr/>
        </p:nvGrpSpPr>
        <p:grpSpPr>
          <a:xfrm>
            <a:off x="10052050" y="906610"/>
            <a:ext cx="9291600" cy="3496457"/>
            <a:chOff x="1532447" y="1869273"/>
            <a:chExt cx="7560000" cy="349645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B08B71-7500-4AFB-946F-188F98D3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313932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pd.read_csv(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file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=filepath)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all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FE0157-A150-4A5B-A56D-17C70085FC2D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1CB62-8E06-4F8D-B881-8222ABBBC13E}"/>
              </a:ext>
            </a:extLst>
          </p:cNvPr>
          <p:cNvGrpSpPr/>
          <p:nvPr/>
        </p:nvGrpSpPr>
        <p:grpSpPr>
          <a:xfrm>
            <a:off x="10052050" y="4613645"/>
            <a:ext cx="9291600" cy="5439223"/>
            <a:chOff x="10052050" y="4613645"/>
            <a:chExt cx="9291600" cy="543922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83E08E-02F8-4C71-9941-A08103409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50783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os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read_article_data(file_path: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pd.read_csv(file_path)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df = df[df.price &gt;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return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df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test_read_article_data(tmp_path):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 = pd.DataFrame([[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1.29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],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"banana"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-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]],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columns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"id"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"price"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file_path = os.path.join(tmp_path, 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"bad_data.csv"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input_data.to_csv(file_path)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article_data = read_article_data(file_path)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list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(article_data.id) == [</a:t>
              </a:r>
              <a:r>
                <a:rPr lang="en-GB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"apple"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C2498E-6CF4-4E3B-A85A-C5B9F2A92010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Yes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DFA643-E369-4591-806C-0A49DFB9E117}"/>
              </a:ext>
            </a:extLst>
          </p:cNvPr>
          <p:cNvGrpSpPr/>
          <p:nvPr/>
        </p:nvGrpSpPr>
        <p:grpSpPr>
          <a:xfrm>
            <a:off x="10052050" y="2511473"/>
            <a:ext cx="9291600" cy="6824218"/>
            <a:chOff x="10052050" y="4613645"/>
            <a:chExt cx="9291600" cy="682421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30A0FB-EA83-4DE6-BE8B-4B52720C6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050" y="4974555"/>
              <a:ext cx="9291600" cy="6463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numpy as np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pandas as pd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pytest import approx</a:t>
              </a:r>
            </a:p>
            <a:p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numpy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pandas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pd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approx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test_add():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False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+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rel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abs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1e-12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  </a:t>
              </a:r>
              <a: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  <a:t># True</a:t>
              </a: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br>
                <a:rPr lang="en-GB" sz="1800" b="0" i="1" noProof="1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test_numpy():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])\</a:t>
              </a:r>
            </a:p>
            <a:p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	    == approx(np.array([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 np.array([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== approx(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0.3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test_pandas():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pd.testing.assert_frame_equal(pd.DataFrame([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0.1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 +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0.4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]),</a:t>
              </a:r>
              <a:b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        pd.DataFrame([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0.2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0.6</a:t>
              </a:r>
              <a:r>
                <a:rPr lang="en-GB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]))</a:t>
              </a:r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  <a:p>
              <a:endParaRPr lang="en-GB" sz="1800" b="1" i="0" noProof="1">
                <a:solidFill>
                  <a:srgbClr val="000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0354-414A-45FB-80DB-5D68AEFB94AA}"/>
                </a:ext>
              </a:extLst>
            </p:cNvPr>
            <p:cNvSpPr txBox="1"/>
            <p:nvPr/>
          </p:nvSpPr>
          <p:spPr>
            <a:xfrm>
              <a:off x="10052050" y="4613645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Compare numbers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 Data Science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5A00-BAE8-42AE-8E6E-22F8F67D9A09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Overview of last week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B550C4-F45F-43BD-A472-7CA637F37EA2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169B4A-B14F-4383-B010-B53106F12AE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934062-CFCF-41B7-B790-42B6C228D10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5F9B5-8B07-4894-A29B-C92E69FF572A}"/>
              </a:ext>
            </a:extLst>
          </p:cNvPr>
          <p:cNvGrpSpPr/>
          <p:nvPr/>
        </p:nvGrpSpPr>
        <p:grpSpPr>
          <a:xfrm>
            <a:off x="1051560" y="1210293"/>
            <a:ext cx="8702864" cy="4604453"/>
            <a:chOff x="1532447" y="1869273"/>
            <a:chExt cx="7560000" cy="46044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FEF54-1EB1-44D9-85B7-36155578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447" y="2226409"/>
              <a:ext cx="75600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model.py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├── tests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pytest_base</a:t>
              </a:r>
              <a:r>
                <a:rPr lang="en-US" alt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   └── test_save_data0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│	     └── file.csv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conftest.py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├── test_data.py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│   └── test_model.py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└──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pyproject.toml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4C7A8-E880-44B4-82DE-CDB10C262E84}"/>
                </a:ext>
              </a:extLst>
            </p:cNvPr>
            <p:cNvSpPr txBox="1"/>
            <p:nvPr/>
          </p:nvSpPr>
          <p:spPr>
            <a:xfrm>
              <a:off x="1532447" y="1869273"/>
              <a:ext cx="75600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Folder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2368DF-B694-476D-A17E-A2560075B866}"/>
              </a:ext>
            </a:extLst>
          </p:cNvPr>
          <p:cNvGrpSpPr/>
          <p:nvPr/>
        </p:nvGrpSpPr>
        <p:grpSpPr>
          <a:xfrm>
            <a:off x="10585310" y="1210293"/>
            <a:ext cx="8385686" cy="4594899"/>
            <a:chOff x="10294200" y="2565958"/>
            <a:chExt cx="9291600" cy="45948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D5A5FA-6DDF-4BCA-9237-7AEA288B0535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>
                  <a:latin typeface="Quicksand" panose="020B0604020202020204" charset="0"/>
                </a:rPr>
                <a:t>test_data.py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5B387C-9876-48E6-82F8-994DCCB2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42473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pytest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from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src.data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read_data, save_data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808000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"location, expected"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[(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"folder_a"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             (</a:t>
              </a:r>
              <a:r>
                <a:rPr lang="en-US" sz="1800" b="1" i="0" noProof="1">
                  <a:solidFill>
                    <a:srgbClr val="008000"/>
                  </a:solidFill>
                  <a:latin typeface="Consolas" panose="020B0609020204030204" pitchFamily="49" charset="0"/>
                </a:rPr>
                <a:t>"folder_b"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0" i="0" noProof="1">
                  <a:solidFill>
                    <a:srgbClr val="0000FF"/>
                  </a:solidFill>
                  <a:latin typeface="Consolas" panose="020B0609020204030204" pitchFamily="49" charset="0"/>
                </a:rPr>
                <a:t>1000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)])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test_read_data(location, expected):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result = read_data(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=location)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assert </a:t>
              </a:r>
              <a:r>
                <a:rPr lang="en-US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len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(result) == expected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1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def 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test_save_data(tmp_path):</a:t>
              </a:r>
              <a:b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    save_data(</a:t>
              </a:r>
              <a:r>
                <a:rPr lang="en-US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path</a:t>
              </a:r>
              <a:r>
                <a:rPr lang="en-US" sz="1800" b="0" i="0" noProof="1">
                  <a:solidFill>
                    <a:srgbClr val="000000"/>
                  </a:solidFill>
                  <a:latin typeface="Consolas" panose="020B0609020204030204" pitchFamily="49" charset="0"/>
                </a:rPr>
                <a:t>=tmp_path)</a:t>
              </a:r>
              <a:endParaRPr lang="en-US" sz="1800" noProof="1">
                <a:latin typeface="Consolas" panose="020B0609020204030204" pitchFamily="49" charset="0"/>
              </a:endParaRP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7FF6C6-FDD0-4C03-AF8C-58B1631ADB01}"/>
              </a:ext>
            </a:extLst>
          </p:cNvPr>
          <p:cNvGrpSpPr/>
          <p:nvPr/>
        </p:nvGrpSpPr>
        <p:grpSpPr>
          <a:xfrm>
            <a:off x="1051560" y="6345655"/>
            <a:ext cx="8702864" cy="3763902"/>
            <a:chOff x="10294200" y="2565958"/>
            <a:chExt cx="9291600" cy="37639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597DAF-7962-4215-B40E-3AC635B17B2A}"/>
                </a:ext>
              </a:extLst>
            </p:cNvPr>
            <p:cNvSpPr txBox="1"/>
            <p:nvPr/>
          </p:nvSpPr>
          <p:spPr>
            <a:xfrm>
              <a:off x="10294200" y="2565958"/>
              <a:ext cx="929160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i="1" dirty="0" err="1">
                  <a:latin typeface="Quicksand" panose="020B0604020202020204" charset="0"/>
                </a:rPr>
                <a:t>pyproject.toml</a:t>
              </a:r>
              <a:endParaRPr lang="en-GB" sz="1600" i="1" dirty="0">
                <a:latin typeface="Quicksand" panose="020B060402020202020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ECF294-64B1-49AC-9664-5C74DDE3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4200" y="2913540"/>
              <a:ext cx="9291600" cy="3416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tool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pytest</a:t>
              </a:r>
              <a:r>
                <a:rPr lang="en-GB" sz="1800" b="0" i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ini_options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testpaths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"tests"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markers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"slow: marks tests as slow (deselect with '-m 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not slow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\"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')"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addopts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"--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tests/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pytest_basetemp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"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1" i="0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filterwarnings</a:t>
              </a:r>
              <a:r>
                <a:rPr lang="en-GB" sz="1800" b="1" i="0" dirty="0">
                  <a:solidFill>
                    <a:srgbClr val="00008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[</a:t>
              </a:r>
              <a:b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'ignore::</a:t>
              </a:r>
              <a:r>
                <a:rPr lang="en-GB" sz="1800" b="1" i="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DeprecationWarning</a:t>
              </a:r>
              <a: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  <a:t>'</a:t>
              </a:r>
              <a:br>
                <a:rPr lang="en-GB" sz="1800" b="1" i="0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GB" sz="1800" b="0" i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endParaRPr lang="en-US" sz="1800" b="0" i="0" noProof="1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2606415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472C82-F441-4C39-AB8D-DB49B9430B3F}"/>
              </a:ext>
            </a:extLst>
          </p:cNvPr>
          <p:cNvGrpSpPr/>
          <p:nvPr/>
        </p:nvGrpSpPr>
        <p:grpSpPr>
          <a:xfrm>
            <a:off x="531607" y="11517338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C4AA7B-9985-401A-8FD6-A86457749F2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B213ED-4EBC-4AEE-AF89-B18FC41D17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84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1691473" y="4745492"/>
            <a:ext cx="2902856" cy="1373639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6422573" y="4759894"/>
            <a:ext cx="2902856" cy="1401875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9B1A8A8-2776-4C72-B055-86A1D87D4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689" y="4921250"/>
            <a:ext cx="2543175" cy="733425"/>
          </a:xfrm>
          <a:prstGeom prst="rect">
            <a:avLst/>
          </a:prstGeom>
        </p:spPr>
      </p:pic>
      <p:pic>
        <p:nvPicPr>
          <p:cNvPr id="1028" name="Picture 4" descr="pytest · PyPI">
            <a:extLst>
              <a:ext uri="{FF2B5EF4-FFF2-40B4-BE49-F238E27FC236}">
                <a16:creationId xmlns:a16="http://schemas.microsoft.com/office/drawing/2014/main" id="{BE6E58DA-506E-4DF6-A187-F0FB930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966" y="4360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98C43C-B3B9-4DD5-8B8C-7516BAA68A50}"/>
              </a:ext>
            </a:extLst>
          </p:cNvPr>
          <p:cNvSpPr txBox="1"/>
          <p:nvPr/>
        </p:nvSpPr>
        <p:spPr>
          <a:xfrm>
            <a:off x="5024718" y="5252570"/>
            <a:ext cx="10049434" cy="5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b="1" dirty="0">
                <a:solidFill>
                  <a:schemeClr val="lt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228DC-1693-427A-A0D6-5CE1D5C45BCF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6AD08-0044-4AFB-9AFB-B1863C4D54E9}"/>
              </a:ext>
            </a:extLst>
          </p:cNvPr>
          <p:cNvGrpSpPr/>
          <p:nvPr/>
        </p:nvGrpSpPr>
        <p:grpSpPr>
          <a:xfrm>
            <a:off x="1051560" y="598326"/>
            <a:ext cx="16514328" cy="0"/>
            <a:chOff x="1051560" y="-226423"/>
            <a:chExt cx="16514328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C05382-EAC1-4A7B-9CEA-6A6B8002168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C52B06-BB7A-4FC5-9BAA-EA28A3AAD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75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8D6C2-B0EF-48A9-ABEC-005F8BEC8B27}"/>
              </a:ext>
            </a:extLst>
          </p:cNvPr>
          <p:cNvGrpSpPr/>
          <p:nvPr/>
        </p:nvGrpSpPr>
        <p:grpSpPr>
          <a:xfrm>
            <a:off x="12276267" y="8387116"/>
            <a:ext cx="1799816" cy="869184"/>
            <a:chOff x="5421086" y="2133600"/>
            <a:chExt cx="2902856" cy="1401875"/>
          </a:xfrm>
        </p:grpSpPr>
        <p:pic>
          <p:nvPicPr>
            <p:cNvPr id="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311A7291-D8F4-4862-9AEF-978B78A30E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54210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059702-B856-4B30-9A8D-A6C79BB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937" y="3106850"/>
              <a:ext cx="1285875" cy="42862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750323-CD72-43CA-AA0E-5AC02EF710E0}"/>
              </a:ext>
            </a:extLst>
          </p:cNvPr>
          <p:cNvSpPr txBox="1"/>
          <p:nvPr/>
        </p:nvSpPr>
        <p:spPr>
          <a:xfrm>
            <a:off x="5667785" y="1684997"/>
            <a:ext cx="8486366" cy="75713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US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US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factorial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(n: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 -&gt; </a:t>
            </a:r>
            <a:r>
              <a:rPr lang="en-US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"""Return the factorial of n, an exact integer &gt;= 0.</a:t>
            </a: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[factorial(n) for n in range(6)]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[1, 1, 2, 6, 24, 120]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factorial(30)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265252859812191058636308480000000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&gt;&gt;&gt; factorial(-1)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Traceback (most recent call last):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...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ValueError: n must be &gt;= 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"""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not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 &gt;=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&gt;= 0"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math.floor(n) !=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ValueError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must be exact integer"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if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n+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== n:  </a:t>
            </a: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# catch a value like 1e300</a:t>
            </a:r>
            <a:b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en-US" sz="1800" b="0" i="1" u="none" strike="noStrike" baseline="0" noProof="1">
                <a:solidFill>
                  <a:srgbClr val="8C8C8C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raise </a:t>
            </a:r>
            <a:r>
              <a:rPr lang="en-US" sz="1800" b="0" i="0" u="none" strike="noStrike" baseline="0" noProof="1">
                <a:solidFill>
                  <a:srgbClr val="000080"/>
                </a:solidFill>
                <a:latin typeface="Consolas" panose="020B0609020204030204" pitchFamily="49" charset="0"/>
              </a:rPr>
              <a:t>OverflowError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US" sz="1800" b="0" i="0" u="none" strike="noStrike" baseline="0" noProof="1">
                <a:solidFill>
                  <a:srgbClr val="067D17"/>
                </a:solidFill>
                <a:latin typeface="Consolas" panose="020B0609020204030204" pitchFamily="49" charset="0"/>
              </a:rPr>
              <a:t>"n too large"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result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while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factor &lt;= n: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result *= factor</a:t>
            </a:r>
            <a:b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        factor += </a:t>
            </a: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b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</a:br>
            <a:r>
              <a:rPr lang="en-US" sz="1800" b="0" i="0" u="none" strike="noStrike" baseline="0" noProof="1">
                <a:solidFill>
                  <a:srgbClr val="1750EB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i="0" u="none" strike="noStrike" baseline="0" noProof="1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sz="1800" b="0" i="0" u="none" strike="noStrike" baseline="0" noProof="1">
                <a:solidFill>
                  <a:srgbClr val="080808"/>
                </a:solidFill>
                <a:latin typeface="Consolas" panose="020B0609020204030204" pitchFamily="49" charset="0"/>
              </a:rPr>
              <a:t>result</a:t>
            </a:r>
            <a:endParaRPr lang="en-US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US" sz="1800" b="0" i="0" u="none" strike="noStrike" baseline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078071-A73E-4E08-B43B-71CC6CC86844}"/>
              </a:ext>
            </a:extLst>
          </p:cNvPr>
          <p:cNvCxnSpPr>
            <a:cxnSpLocks/>
          </p:cNvCxnSpPr>
          <p:nvPr/>
        </p:nvCxnSpPr>
        <p:spPr>
          <a:xfrm>
            <a:off x="1051560" y="598322"/>
            <a:ext cx="972457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B78E8E-0071-4D25-9CB8-28219CD9531C}"/>
              </a:ext>
            </a:extLst>
          </p:cNvPr>
          <p:cNvCxnSpPr>
            <a:cxnSpLocks/>
          </p:cNvCxnSpPr>
          <p:nvPr/>
        </p:nvCxnSpPr>
        <p:spPr>
          <a:xfrm>
            <a:off x="10365888" y="598322"/>
            <a:ext cx="7200000" cy="0"/>
          </a:xfrm>
          <a:prstGeom prst="line">
            <a:avLst/>
          </a:prstGeom>
          <a:ln w="635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391D4F-D36A-44CF-A1E4-45D67EDB66B4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</p:spTree>
    <p:extLst>
      <p:ext uri="{BB962C8B-B14F-4D97-AF65-F5344CB8AC3E}">
        <p14:creationId xmlns:p14="http://schemas.microsoft.com/office/powerpoint/2010/main" val="169539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What testing platforms are out there?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0B4ED0-143F-4060-9206-308AFDCF6B91}"/>
              </a:ext>
            </a:extLst>
          </p:cNvPr>
          <p:cNvGrpSpPr/>
          <p:nvPr/>
        </p:nvGrpSpPr>
        <p:grpSpPr>
          <a:xfrm>
            <a:off x="10658106" y="1324085"/>
            <a:ext cx="7560000" cy="8679299"/>
            <a:chOff x="1677603" y="1341318"/>
            <a:chExt cx="7560000" cy="86792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85502-91ED-4FE6-A905-B3DA6DA6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603" y="1341318"/>
              <a:ext cx="7560000" cy="86792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endParaRPr>
            </a:p>
            <a:p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pytest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from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src.utils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import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Connection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660099"/>
                  </a:solidFill>
                  <a:latin typeface="Consolas" panose="020B0609020204030204" pitchFamily="49" charset="0"/>
                </a:rPr>
                <a:t>scope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'session'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connection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 = Connection()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conn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conn.close()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@pytest.fixture</a:t>
              </a:r>
              <a:b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session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(connection):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 = connection.new_session()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yield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sess.close()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test_boolean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session.is_up()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test_session_status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(session):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session.status() == 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"running"</a:t>
              </a: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b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9E880D"/>
                  </a:solidFill>
                  <a:latin typeface="Consolas" panose="020B0609020204030204" pitchFamily="49" charset="0"/>
                </a:rPr>
                <a:t>@pytest.mark.parametrize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067D17"/>
                  </a:solidFill>
                  <a:latin typeface="Consolas" panose="020B0609020204030204" pitchFamily="49" charset="0"/>
                </a:rPr>
                <a:t>'i'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800" b="0" i="0" noProof="1">
                  <a:solidFill>
                    <a:srgbClr val="000080"/>
                  </a:solidFill>
                  <a:latin typeface="Consolas" panose="020B0609020204030204" pitchFamily="49" charset="0"/>
                </a:rPr>
                <a:t>range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))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def </a:t>
              </a:r>
              <a:r>
                <a:rPr lang="en-GB" sz="1800" b="0" i="0" noProof="1">
                  <a:solidFill>
                    <a:srgbClr val="00627A"/>
                  </a:solidFill>
                  <a:latin typeface="Consolas" panose="020B0609020204030204" pitchFamily="49" charset="0"/>
                </a:rPr>
                <a:t>test_multi_param_stuff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(i):</a:t>
              </a:r>
              <a:b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</a:b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    </a:t>
              </a:r>
              <a:r>
                <a:rPr lang="en-GB" sz="1800" b="0" i="0" noProof="1">
                  <a:solidFill>
                    <a:srgbClr val="0033B3"/>
                  </a:solidFill>
                  <a:latin typeface="Consolas" panose="020B0609020204030204" pitchFamily="49" charset="0"/>
                </a:rPr>
                <a:t>assert </a:t>
              </a:r>
              <a:r>
                <a:rPr lang="en-GB" sz="1800" b="0" i="0" noProof="1">
                  <a:solidFill>
                    <a:srgbClr val="1750EB"/>
                  </a:solidFill>
                  <a:latin typeface="Consolas" panose="020B0609020204030204" pitchFamily="49" charset="0"/>
                </a:rPr>
                <a:t>0 </a:t>
              </a:r>
              <a:r>
                <a:rPr lang="en-GB" sz="1800" b="0" i="0" noProof="1">
                  <a:solidFill>
                    <a:srgbClr val="080808"/>
                  </a:solidFill>
                  <a:latin typeface="Consolas" panose="020B0609020204030204" pitchFamily="49" charset="0"/>
                </a:rPr>
                <a:t>== I</a:t>
              </a:r>
              <a:endParaRPr lang="en-GB" sz="180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  <a:p>
              <a:endPara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28" name="Picture 4" descr="pytest · PyPI">
              <a:extLst>
                <a:ext uri="{FF2B5EF4-FFF2-40B4-BE49-F238E27FC236}">
                  <a16:creationId xmlns:a16="http://schemas.microsoft.com/office/drawing/2014/main" id="{BE6E58DA-506E-4DF6-A187-F0FB930C4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719" y="1396307"/>
              <a:ext cx="1511884" cy="1511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1AEAF-D1E2-4019-A093-F4ACA8B6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34" y="1327313"/>
            <a:ext cx="7560000" cy="86792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1800" b="0" i="0" noProof="1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unittest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TestCase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from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src.utils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Connection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en-GB" sz="1800" b="0" i="0" noProof="1">
                <a:solidFill>
                  <a:srgbClr val="000000"/>
                </a:solidFill>
                <a:latin typeface="Consolas" panose="020B0609020204030204" pitchFamily="49" charset="0"/>
              </a:rPr>
              <a:t>TestExample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(TestCase):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 = Connection()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@classmethod</a:t>
            </a:r>
            <a:b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9E880D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tearDownClass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cls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setUp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 =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.conn.new_session()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tearDown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.sess.close()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test_boolean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.assertTrue(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.sess.is_up())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test_session_status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.sess.status(), </a:t>
            </a:r>
            <a:r>
              <a:rPr lang="en-GB" sz="1800" b="0" i="0" noProof="1">
                <a:solidFill>
                  <a:srgbClr val="067D17"/>
                </a:solidFill>
                <a:latin typeface="Consolas" panose="020B0609020204030204" pitchFamily="49" charset="0"/>
              </a:rPr>
              <a:t>"running"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def </a:t>
            </a:r>
            <a:r>
              <a:rPr lang="en-GB" sz="1800" b="0" i="0" noProof="1">
                <a:solidFill>
                  <a:srgbClr val="00627A"/>
                </a:solidFill>
                <a:latin typeface="Consolas" panose="020B0609020204030204" pitchFamily="49" charset="0"/>
              </a:rPr>
              <a:t>test_multi_param_stuff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for 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i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in </a:t>
            </a:r>
            <a:r>
              <a:rPr lang="en-GB" sz="1800" b="0" i="0" noProof="1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0" i="0" noProof="1">
                <a:solidFill>
                  <a:srgbClr val="0033B3"/>
                </a:solidFill>
                <a:latin typeface="Consolas" panose="020B0609020204030204" pitchFamily="49" charset="0"/>
              </a:rPr>
              <a:t>with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.subTest(i):</a:t>
            </a:r>
            <a:b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i="0" noProof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.assertEqual(</a:t>
            </a:r>
            <a:r>
              <a:rPr lang="en-GB" sz="1800" b="0" i="0" noProof="1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GB" sz="1800" b="0" i="0" noProof="1">
                <a:solidFill>
                  <a:srgbClr val="080808"/>
                </a:solidFill>
                <a:latin typeface="Consolas" panose="020B0609020204030204" pitchFamily="49" charset="0"/>
              </a:rPr>
              <a:t>, i)</a:t>
            </a:r>
            <a:endParaRPr lang="en-GB" sz="1800" noProof="1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endParaRPr lang="en-GB" sz="1800" b="0" i="0" noProof="1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AB44F2-D874-4254-AB53-619CE2C8BBDE}"/>
              </a:ext>
            </a:extLst>
          </p:cNvPr>
          <p:cNvGrpSpPr/>
          <p:nvPr/>
        </p:nvGrpSpPr>
        <p:grpSpPr>
          <a:xfrm>
            <a:off x="7059829" y="1538452"/>
            <a:ext cx="1890905" cy="894781"/>
            <a:chOff x="899886" y="2133600"/>
            <a:chExt cx="2902856" cy="137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E96E13-3E21-45D1-9D6E-B74B6D3B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387" y="2983364"/>
              <a:ext cx="1419225" cy="523875"/>
            </a:xfrm>
            <a:prstGeom prst="rect">
              <a:avLst/>
            </a:prstGeom>
          </p:spPr>
        </p:pic>
        <p:pic>
          <p:nvPicPr>
            <p:cNvPr id="1026" name="Picture 2" descr="Python programmeren - flexibele en begrijpelijke programmeertaal - c't">
              <a:extLst>
                <a:ext uri="{FF2B5EF4-FFF2-40B4-BE49-F238E27FC236}">
                  <a16:creationId xmlns:a16="http://schemas.microsoft.com/office/drawing/2014/main" id="{52F9E8BB-1D91-4ED4-AA93-5A03C0184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1" t="10221" r="11241" b="8901"/>
            <a:stretch/>
          </p:blipFill>
          <p:spPr bwMode="auto">
            <a:xfrm>
              <a:off x="899886" y="2133600"/>
              <a:ext cx="2902856" cy="100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857CD-0AD6-44B2-9750-E109DC41E14E}"/>
              </a:ext>
            </a:extLst>
          </p:cNvPr>
          <p:cNvSpPr txBox="1"/>
          <p:nvPr/>
        </p:nvSpPr>
        <p:spPr>
          <a:xfrm>
            <a:off x="2340000" y="288554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9AC16-3FF5-4399-BABB-BB8CEEBA2288}"/>
              </a:ext>
            </a:extLst>
          </p:cNvPr>
          <p:cNvGrpSpPr/>
          <p:nvPr/>
        </p:nvGrpSpPr>
        <p:grpSpPr>
          <a:xfrm>
            <a:off x="1051560" y="598335"/>
            <a:ext cx="16514328" cy="0"/>
            <a:chOff x="1051560" y="-226423"/>
            <a:chExt cx="16514328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318673-2D4D-447B-9EF7-BF913095C6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238D65-17B4-4C72-891D-5582DA76EBA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06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B768C-EF51-4E06-A656-BEF2F4E5F79C}"/>
              </a:ext>
            </a:extLst>
          </p:cNvPr>
          <p:cNvSpPr txBox="1"/>
          <p:nvPr/>
        </p:nvSpPr>
        <p:spPr>
          <a:xfrm>
            <a:off x="2340000" y="227871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sym typeface="Quicksand"/>
              </a:rPr>
              <a:t>What testing platforms are out there?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0798B-9005-4EAB-A5F9-F9C30FAE54DD}"/>
              </a:ext>
            </a:extLst>
          </p:cNvPr>
          <p:cNvGrpSpPr/>
          <p:nvPr/>
        </p:nvGrpSpPr>
        <p:grpSpPr>
          <a:xfrm>
            <a:off x="1051560" y="3735968"/>
            <a:ext cx="16514328" cy="0"/>
            <a:chOff x="1051560" y="-226423"/>
            <a:chExt cx="1651432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6887D1-962A-44F7-A748-C6789078F998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2FD0C6-21C9-4C0B-AFA3-DE24A6C76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5C93D6-4B46-434F-9F99-8B62D1042E67}"/>
              </a:ext>
            </a:extLst>
          </p:cNvPr>
          <p:cNvSpPr txBox="1"/>
          <p:nvPr/>
        </p:nvSpPr>
        <p:spPr>
          <a:xfrm>
            <a:off x="2340000" y="341071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77339-3877-4BDE-BAF9-06EA47E56743}"/>
              </a:ext>
            </a:extLst>
          </p:cNvPr>
          <p:cNvSpPr txBox="1"/>
          <p:nvPr/>
        </p:nvSpPr>
        <p:spPr>
          <a:xfrm>
            <a:off x="2340000" y="454272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make tests fast?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27EAA-E978-4280-AF67-5FBF7CD7F7EA}"/>
              </a:ext>
            </a:extLst>
          </p:cNvPr>
          <p:cNvSpPr txBox="1"/>
          <p:nvPr/>
        </p:nvSpPr>
        <p:spPr>
          <a:xfrm>
            <a:off x="2340000" y="5674728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What is test driven development?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3622-6AF1-4B67-9733-78612D294296}"/>
              </a:ext>
            </a:extLst>
          </p:cNvPr>
          <p:cNvSpPr txBox="1"/>
          <p:nvPr/>
        </p:nvSpPr>
        <p:spPr>
          <a:xfrm>
            <a:off x="2340000" y="6806733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integrate test in your CI/CD?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A2F5-FFCB-4FDD-AA6D-5A7AE234708B}"/>
              </a:ext>
            </a:extLst>
          </p:cNvPr>
          <p:cNvSpPr txBox="1"/>
          <p:nvPr/>
        </p:nvSpPr>
        <p:spPr>
          <a:xfrm>
            <a:off x="2340000" y="7938739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Quicksand"/>
                <a:sym typeface="Quicksand"/>
              </a:rPr>
              <a:t>How to test for Data Science?</a:t>
            </a:r>
            <a:endParaRPr lang="en-GB" sz="3200" b="1" dirty="0">
              <a:solidFill>
                <a:schemeClr val="lt1"/>
              </a:solidFill>
              <a:latin typeface="Quicksand"/>
              <a:sym typeface="Quicksan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135F7-E05A-4264-A148-7FB793DCE138}"/>
              </a:ext>
            </a:extLst>
          </p:cNvPr>
          <p:cNvGrpSpPr/>
          <p:nvPr/>
        </p:nvGrpSpPr>
        <p:grpSpPr>
          <a:xfrm>
            <a:off x="363967" y="11535277"/>
            <a:ext cx="16514328" cy="0"/>
            <a:chOff x="1051560" y="-226423"/>
            <a:chExt cx="16514328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8146C9-F5C7-4B33-8E1F-9040961B1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56F8D-ECCE-407F-ACD1-8654672FD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0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ftr" idx="11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3"/>
            <a:r>
              <a:rPr lang="en-US" dirty="0"/>
              <a:t>How many tests should you write?</a:t>
            </a:r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E0576162-70A0-4D64-B3BC-02091FB7C6A2}"/>
              </a:ext>
            </a:extLst>
          </p:cNvPr>
          <p:cNvSpPr txBox="1">
            <a:spLocks/>
          </p:cNvSpPr>
          <p:nvPr/>
        </p:nvSpPr>
        <p:spPr>
          <a:xfrm>
            <a:off x="1796199" y="2140675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Tests will…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…detect errors/bugs.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…prove correctness of code.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…ensure faster maintenance.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CABF89-D40B-4678-801D-2E57F0F96FFF}"/>
              </a:ext>
            </a:extLst>
          </p:cNvPr>
          <p:cNvGrpSpPr/>
          <p:nvPr/>
        </p:nvGrpSpPr>
        <p:grpSpPr>
          <a:xfrm>
            <a:off x="1051560" y="580400"/>
            <a:ext cx="16514328" cy="0"/>
            <a:chOff x="1051560" y="-226423"/>
            <a:chExt cx="16514328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B591E6-C278-4B38-9B06-4C8AFF9DF17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" y="-226423"/>
              <a:ext cx="972457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506BA4-9507-42EB-B6D2-98DA01F7BDE2}"/>
                </a:ext>
              </a:extLst>
            </p:cNvPr>
            <p:cNvCxnSpPr>
              <a:cxnSpLocks/>
            </p:cNvCxnSpPr>
            <p:nvPr/>
          </p:nvCxnSpPr>
          <p:spPr>
            <a:xfrm>
              <a:off x="10365888" y="-226423"/>
              <a:ext cx="7200000" cy="0"/>
            </a:xfrm>
            <a:prstGeom prst="line">
              <a:avLst/>
            </a:prstGeom>
            <a:ln w="63500" cap="rnd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EE01DF-81A5-43EA-8589-BD0016137145}"/>
              </a:ext>
            </a:extLst>
          </p:cNvPr>
          <p:cNvSpPr txBox="1"/>
          <p:nvPr/>
        </p:nvSpPr>
        <p:spPr>
          <a:xfrm>
            <a:off x="2340000" y="255150"/>
            <a:ext cx="9924143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Quicksand"/>
                <a:sym typeface="Quicksand"/>
              </a:rPr>
              <a:t>How many tests should you write?</a:t>
            </a:r>
          </a:p>
        </p:txBody>
      </p:sp>
      <p:sp>
        <p:nvSpPr>
          <p:cNvPr id="11" name="Google Shape;282;p37">
            <a:extLst>
              <a:ext uri="{FF2B5EF4-FFF2-40B4-BE49-F238E27FC236}">
                <a16:creationId xmlns:a16="http://schemas.microsoft.com/office/drawing/2014/main" id="{83963D78-ABE6-44AF-B30F-297841B6670D}"/>
              </a:ext>
            </a:extLst>
          </p:cNvPr>
          <p:cNvSpPr txBox="1">
            <a:spLocks/>
          </p:cNvSpPr>
          <p:nvPr/>
        </p:nvSpPr>
        <p:spPr>
          <a:xfrm>
            <a:off x="1796199" y="5155813"/>
            <a:ext cx="6935426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Guidelines: 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Aim for a test coverage &gt; </a:t>
            </a:r>
            <a:r>
              <a:rPr lang="en-US" sz="25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80%.</a:t>
            </a: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rPr>
              <a:t>Write a test, before fixing a bug.</a:t>
            </a:r>
          </a:p>
        </p:txBody>
      </p:sp>
      <p:sp>
        <p:nvSpPr>
          <p:cNvPr id="12" name="Google Shape;282;p37">
            <a:extLst>
              <a:ext uri="{FF2B5EF4-FFF2-40B4-BE49-F238E27FC236}">
                <a16:creationId xmlns:a16="http://schemas.microsoft.com/office/drawing/2014/main" id="{BDD42584-0B11-4BA2-9E6F-E7886EFBBC04}"/>
              </a:ext>
            </a:extLst>
          </p:cNvPr>
          <p:cNvSpPr txBox="1">
            <a:spLocks/>
          </p:cNvSpPr>
          <p:nvPr/>
        </p:nvSpPr>
        <p:spPr>
          <a:xfrm>
            <a:off x="1796199" y="7586862"/>
            <a:ext cx="14598833" cy="243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" lvl="1">
              <a:lnSpc>
                <a:spcPct val="131250"/>
              </a:lnSpc>
            </a:pPr>
            <a:r>
              <a:rPr lang="en-US" sz="2800" b="1" dirty="0">
                <a:solidFill>
                  <a:schemeClr val="accent1"/>
                </a:solidFill>
                <a:latin typeface="Quicksand" panose="020B0604020202020204" charset="0"/>
              </a:rPr>
              <a:t>Invoke: 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–-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cov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	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		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and show coverage of (files in)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.</a:t>
            </a:r>
          </a:p>
          <a:p>
            <a:pPr marL="3600" marR="0" lvl="2" indent="0" algn="l" defTabSz="914400" rtl="0" eaLnBrk="1" fontAlgn="auto" latinLnBrk="0" hangingPunct="1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lang="en-US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pytest</a:t>
            </a:r>
            <a:r>
              <a:rPr lang="en-US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-report html --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cov</a:t>
            </a:r>
            <a:r>
              <a:rPr lang="en-GB" sz="2000" dirty="0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ECF1F3">
                    <a:lumMod val="10000"/>
                  </a:srgbClr>
                </a:solidFill>
                <a:latin typeface="Consolas" panose="020B0609020204030204" pitchFamily="49" charset="0"/>
              </a:rPr>
              <a:t>src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CF1F3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# Run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pytest</a:t>
            </a:r>
            <a:r>
              <a:rPr lang="en-US" sz="2000" dirty="0">
                <a:solidFill>
                  <a:srgbClr val="A9B7C6"/>
                </a:solidFill>
                <a:latin typeface="Consolas" panose="020B0609020204030204" pitchFamily="49" charset="0"/>
              </a:rPr>
              <a:t>, coverage &amp; create report in html.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9B7C6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746550" lvl="1" indent="-742950">
              <a:lnSpc>
                <a:spcPct val="1312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C274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000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2749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9842</TotalTime>
  <Words>3768</Words>
  <Application>Microsoft Office PowerPoint</Application>
  <PresentationFormat>Custom</PresentationFormat>
  <Paragraphs>287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Consolas</vt:lpstr>
      <vt:lpstr>JetBrains Mono</vt:lpstr>
      <vt:lpstr>Calibri</vt:lpstr>
      <vt:lpstr>Quicksand</vt:lpstr>
      <vt:lpstr>Wingdings</vt:lpstr>
      <vt:lpstr>Arial</vt:lpstr>
      <vt:lpstr>Muli</vt:lpstr>
      <vt:lpstr>BDR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Derikx, Jasper (J.B.)</cp:lastModifiedBy>
  <cp:revision>15</cp:revision>
  <dcterms:modified xsi:type="dcterms:W3CDTF">2023-01-12T14:46:30Z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c2282f-a952-4781-b943-52f7eb0fad02_Enabled">
    <vt:lpwstr>true</vt:lpwstr>
  </property>
  <property fmtid="{D5CDD505-2E9C-101B-9397-08002B2CF9AE}" pid="3" name="MSIP_Label_03c2282f-a952-4781-b943-52f7eb0fad02_SetDate">
    <vt:lpwstr>2022-03-01T14:08:18Z</vt:lpwstr>
  </property>
  <property fmtid="{D5CDD505-2E9C-101B-9397-08002B2CF9AE}" pid="4" name="MSIP_Label_03c2282f-a952-4781-b943-52f7eb0fad02_Method">
    <vt:lpwstr>Privileged</vt:lpwstr>
  </property>
  <property fmtid="{D5CDD505-2E9C-101B-9397-08002B2CF9AE}" pid="5" name="MSIP_Label_03c2282f-a952-4781-b943-52f7eb0fad02_Name">
    <vt:lpwstr>Public</vt:lpwstr>
  </property>
  <property fmtid="{D5CDD505-2E9C-101B-9397-08002B2CF9AE}" pid="6" name="MSIP_Label_03c2282f-a952-4781-b943-52f7eb0fad02_SiteId">
    <vt:lpwstr>a6b169f1-592b-4329-8f33-8db8903003c7</vt:lpwstr>
  </property>
  <property fmtid="{D5CDD505-2E9C-101B-9397-08002B2CF9AE}" pid="7" name="MSIP_Label_03c2282f-a952-4781-b943-52f7eb0fad02_ActionId">
    <vt:lpwstr>4fdf79fc-9003-48a3-9ad2-2db9e3f7ab1e</vt:lpwstr>
  </property>
  <property fmtid="{D5CDD505-2E9C-101B-9397-08002B2CF9AE}" pid="8" name="MSIP_Label_03c2282f-a952-4781-b943-52f7eb0fad02_ContentBits">
    <vt:lpwstr>0</vt:lpwstr>
  </property>
</Properties>
</file>